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8"/>
  </p:notesMasterIdLst>
  <p:sldIdLst>
    <p:sldId id="256" r:id="rId2"/>
    <p:sldId id="257" r:id="rId3"/>
    <p:sldId id="259" r:id="rId4"/>
    <p:sldId id="260" r:id="rId5"/>
    <p:sldId id="258" r:id="rId6"/>
    <p:sldId id="263" r:id="rId7"/>
    <p:sldId id="286" r:id="rId8"/>
    <p:sldId id="262" r:id="rId9"/>
    <p:sldId id="287" r:id="rId10"/>
    <p:sldId id="289" r:id="rId11"/>
    <p:sldId id="319" r:id="rId12"/>
    <p:sldId id="318" r:id="rId13"/>
    <p:sldId id="308" r:id="rId14"/>
    <p:sldId id="302" r:id="rId15"/>
    <p:sldId id="290" r:id="rId16"/>
    <p:sldId id="291" r:id="rId17"/>
    <p:sldId id="314" r:id="rId18"/>
    <p:sldId id="298" r:id="rId19"/>
    <p:sldId id="299" r:id="rId20"/>
    <p:sldId id="313" r:id="rId21"/>
    <p:sldId id="292" r:id="rId22"/>
    <p:sldId id="315" r:id="rId23"/>
    <p:sldId id="316" r:id="rId24"/>
    <p:sldId id="293" r:id="rId25"/>
    <p:sldId id="295" r:id="rId26"/>
    <p:sldId id="317" r:id="rId27"/>
    <p:sldId id="272" r:id="rId28"/>
    <p:sldId id="273" r:id="rId29"/>
    <p:sldId id="312" r:id="rId30"/>
    <p:sldId id="311" r:id="rId31"/>
    <p:sldId id="307" r:id="rId32"/>
    <p:sldId id="304" r:id="rId33"/>
    <p:sldId id="305" r:id="rId34"/>
    <p:sldId id="306" r:id="rId35"/>
    <p:sldId id="303" r:id="rId36"/>
    <p:sldId id="269" r:id="rId37"/>
  </p:sldIdLst>
  <p:sldSz cx="9144000" cy="6858000" type="screen4x3"/>
  <p:notesSz cx="6858000" cy="9144000"/>
  <p:embeddedFontLst>
    <p:embeddedFont>
      <p:font typeface="Noto Sans CJK TC Medium" panose="020B0600000000000000" pitchFamily="34" charset="-120"/>
      <p:regular r:id="rId39"/>
    </p:embeddedFont>
    <p:embeddedFont>
      <p:font typeface="Lucida Sans Unicode" panose="020B0602030504020204" pitchFamily="34" charset="0"/>
      <p:regular r:id="rId40"/>
    </p:embeddedFont>
    <p:embeddedFont>
      <p:font typeface="Calibri" panose="020F0502020204030204" pitchFamily="34" charset="0"/>
      <p:regular r:id="rId41"/>
      <p:bold r:id="rId42"/>
      <p:italic r:id="rId43"/>
      <p:boldItalic r:id="rId44"/>
    </p:embeddedFont>
    <p:embeddedFont>
      <p:font typeface="Tahoma" panose="020B0604030504040204" pitchFamily="34" charset="0"/>
      <p:regular r:id="rId45"/>
      <p:bold r:id="rId46"/>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5BB"/>
    <a:srgbClr val="18232E"/>
    <a:srgbClr val="9DBFE5"/>
    <a:srgbClr val="9CBEE4"/>
    <a:srgbClr val="000000"/>
    <a:srgbClr val="D7EBF4"/>
    <a:srgbClr val="C7E5F0"/>
    <a:srgbClr val="D7ECF4"/>
    <a:srgbClr val="C2E49C"/>
    <a:srgbClr val="008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72147" autoAdjust="0"/>
  </p:normalViewPr>
  <p:slideViewPr>
    <p:cSldViewPr snapToGrid="0">
      <p:cViewPr varScale="1">
        <p:scale>
          <a:sx n="63" d="100"/>
          <a:sy n="63" d="100"/>
        </p:scale>
        <p:origin x="2078" y="62"/>
      </p:cViewPr>
      <p:guideLst/>
    </p:cSldViewPr>
  </p:slideViewPr>
  <p:notesTextViewPr>
    <p:cViewPr>
      <p:scale>
        <a:sx n="1" d="1"/>
        <a:sy n="1" d="1"/>
      </p:scale>
      <p:origin x="0" y="-43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EA5D7B-AAB2-417A-8411-582C45DBC4D4}" type="doc">
      <dgm:prSet loTypeId="urn:microsoft.com/office/officeart/2005/8/layout/hierarchy5" loCatId="hierarchy" qsTypeId="urn:microsoft.com/office/officeart/2005/8/quickstyle/simple1#3" qsCatId="simple" csTypeId="urn:microsoft.com/office/officeart/2005/8/colors/colorful4" csCatId="colorful" phldr="1"/>
      <dgm:spPr/>
      <dgm:t>
        <a:bodyPr/>
        <a:lstStyle/>
        <a:p>
          <a:endParaRPr lang="zh-TW" altLang="en-US"/>
        </a:p>
      </dgm:t>
    </dgm:pt>
    <dgm:pt modelId="{9E9242B3-C8B3-4140-B167-2F9532CAF623}">
      <dgm:prSet phldrT="[文字]" custT="1"/>
      <dgm:spPr>
        <a:xfrm>
          <a:off x="991" y="2145871"/>
          <a:ext cx="1833687" cy="916843"/>
        </a:xfrm>
        <a:prstGeom prst="roundRect">
          <a:avLst>
            <a:gd name="adj" fmla="val 10000"/>
          </a:avLst>
        </a:prstGeom>
        <a:solidFill>
          <a:srgbClr val="4EA6DC">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二維條碼</a:t>
          </a:r>
          <a:br>
            <a:rPr lang="en-US" altLang="zh-TW" sz="2000" b="0" i="0" dirty="0">
              <a:solidFill>
                <a:sysClr val="window" lastClr="FFFFFF"/>
              </a:solidFill>
              <a:latin typeface="Noto Sans CJK TC Medium" panose="020B0600000000000000" pitchFamily="34" charset="-120"/>
              <a:ea typeface="Noto Sans CJK TC Medium" panose="020B0600000000000000" pitchFamily="34" charset="-120"/>
              <a:cs typeface="+mn-cs"/>
            </a:rPr>
          </a:br>
          <a:r>
            <a:rPr lang="en-US" altLang="zh-TW" sz="2000" b="0" i="0" dirty="0">
              <a:solidFill>
                <a:sysClr val="window" lastClr="FFFFFF"/>
              </a:solidFill>
              <a:latin typeface="Noto Sans CJK TC Medium" panose="020B0600000000000000" pitchFamily="34" charset="-120"/>
              <a:ea typeface="Noto Sans CJK TC Medium" panose="020B0600000000000000" pitchFamily="34" charset="-120"/>
              <a:cs typeface="+mn-cs"/>
            </a:rPr>
            <a:t>(</a:t>
          </a:r>
          <a:r>
            <a:rPr lang="en-US" altLang="zh-TW" sz="2000" b="0" i="0" dirty="0" err="1">
              <a:solidFill>
                <a:sysClr val="window" lastClr="FFFFFF"/>
              </a:solidFill>
              <a:latin typeface="Noto Sans CJK TC Medium" panose="020B0600000000000000" pitchFamily="34" charset="-120"/>
              <a:ea typeface="Noto Sans CJK TC Medium" panose="020B0600000000000000" pitchFamily="34" charset="-120"/>
              <a:cs typeface="+mn-cs"/>
            </a:rPr>
            <a:t>QR</a:t>
          </a:r>
          <a:r>
            <a:rPr lang="en-US" altLang="zh-TW" sz="2000" b="0" i="0" dirty="0">
              <a:solidFill>
                <a:sysClr val="window" lastClr="FFFFFF"/>
              </a:solidFill>
              <a:latin typeface="Noto Sans CJK TC Medium" panose="020B0600000000000000" pitchFamily="34" charset="-120"/>
              <a:ea typeface="Noto Sans CJK TC Medium" panose="020B0600000000000000" pitchFamily="34" charset="-120"/>
              <a:cs typeface="+mn-cs"/>
            </a:rPr>
            <a:t> Code)</a:t>
          </a:r>
          <a:endPar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endParaRPr>
        </a:p>
      </dgm:t>
    </dgm:pt>
    <dgm:pt modelId="{BD7E37E8-9F9D-4FE7-A255-834C3A4C70AD}" type="parTrans" cxnId="{9037DFA0-DB9F-4C30-B827-FF435BF55B60}">
      <dgm:prSet/>
      <dgm:spPr/>
      <dgm:t>
        <a:bodyPr/>
        <a:lstStyle/>
        <a:p>
          <a:endParaRPr lang="zh-TW" altLang="en-US"/>
        </a:p>
      </dgm:t>
    </dgm:pt>
    <dgm:pt modelId="{A340A522-4E16-4A24-B7D2-BA8E009521C0}" type="sibTrans" cxnId="{9037DFA0-DB9F-4C30-B827-FF435BF55B60}">
      <dgm:prSet/>
      <dgm:spPr/>
      <dgm:t>
        <a:bodyPr/>
        <a:lstStyle/>
        <a:p>
          <a:endParaRPr lang="zh-TW" altLang="en-US"/>
        </a:p>
      </dgm:t>
    </dgm:pt>
    <dgm:pt modelId="{1829D8AF-33B3-47E2-8D12-D58648F443FF}">
      <dgm:prSet phldrT="[文字]" custT="1"/>
      <dgm:spPr>
        <a:xfrm>
          <a:off x="2568153" y="37131"/>
          <a:ext cx="1833687" cy="916843"/>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en-US" altLang="en-US" sz="2000" b="0" i="0" dirty="0" err="1">
              <a:solidFill>
                <a:sysClr val="window" lastClr="FFFFFF"/>
              </a:solidFill>
              <a:latin typeface="Noto Sans CJK TC Medium" panose="020B0600000000000000" pitchFamily="34" charset="-120"/>
              <a:ea typeface="Noto Sans CJK TC Medium" panose="020B0600000000000000" pitchFamily="34" charset="-120"/>
              <a:cs typeface="+mn-cs"/>
            </a:rPr>
            <a:t>GOMAJI</a:t>
          </a:r>
          <a:r>
            <a:rPr lang="en-US"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 Pay</a:t>
          </a:r>
          <a:endPar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endParaRPr>
        </a:p>
      </dgm:t>
    </dgm:pt>
    <dgm:pt modelId="{0443EC86-4676-44D1-BB35-9AAF3BECC5C5}" type="parTrans" cxnId="{27ED204C-49CC-40AE-ADAE-8B4CB502727C}">
      <dgm:prSet custT="1"/>
      <dgm:spPr>
        <a:xfrm rot="17350740">
          <a:off x="1085086" y="1534081"/>
          <a:ext cx="2232659" cy="31684"/>
        </a:xfrm>
        <a:custGeom>
          <a:avLst/>
          <a:gdLst/>
          <a:ahLst/>
          <a:cxnLst/>
          <a:rect l="0" t="0" r="0" b="0"/>
          <a:pathLst>
            <a:path>
              <a:moveTo>
                <a:pt x="0" y="15842"/>
              </a:moveTo>
              <a:lnTo>
                <a:pt x="2232659" y="15842"/>
              </a:lnTo>
            </a:path>
          </a:pathLst>
        </a:custGeom>
        <a:noFill/>
        <a:ln w="19050" cap="flat" cmpd="sng" algn="ctr">
          <a:solidFill>
            <a:srgbClr val="8971E1">
              <a:hueOff val="0"/>
              <a:satOff val="0"/>
              <a:lumOff val="0"/>
              <a:alphaOff val="0"/>
            </a:srgbClr>
          </a:solidFill>
          <a:prstDash val="solid"/>
        </a:ln>
        <a:effectLst/>
      </dgm:spPr>
      <dgm:t>
        <a:bodyPr/>
        <a:lstStyle/>
        <a:p>
          <a:pPr>
            <a:buNone/>
          </a:pPr>
          <a:endParaRPr lang="zh-TW" altLang="en-US" sz="800" b="0" i="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gm:t>
    </dgm:pt>
    <dgm:pt modelId="{D567B00C-B588-4BB0-B795-FB051F1E3D15}" type="sibTrans" cxnId="{27ED204C-49CC-40AE-ADAE-8B4CB502727C}">
      <dgm:prSet/>
      <dgm:spPr/>
      <dgm:t>
        <a:bodyPr/>
        <a:lstStyle/>
        <a:p>
          <a:endParaRPr lang="zh-TW" altLang="en-US"/>
        </a:p>
      </dgm:t>
    </dgm:pt>
    <dgm:pt modelId="{F786371F-A31C-4D5F-8E1F-600C7E9AD220}">
      <dgm:prSet phldrT="[文字]" custT="1"/>
      <dgm:spPr>
        <a:xfrm>
          <a:off x="2568153" y="1091501"/>
          <a:ext cx="1833687" cy="916843"/>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歐付寶</a:t>
          </a:r>
        </a:p>
      </dgm:t>
    </dgm:pt>
    <dgm:pt modelId="{46C7966A-4B3B-4CDB-9049-CAEB51AC00B6}" type="parTrans" cxnId="{1E92ADF0-E2ED-4ABF-9E19-F398BE655E2F}">
      <dgm:prSet custT="1"/>
      <dgm:spPr>
        <a:xfrm rot="18289469">
          <a:off x="1559216" y="2061266"/>
          <a:ext cx="1284399" cy="31684"/>
        </a:xfrm>
        <a:custGeom>
          <a:avLst/>
          <a:gdLst/>
          <a:ahLst/>
          <a:cxnLst/>
          <a:rect l="0" t="0" r="0" b="0"/>
          <a:pathLst>
            <a:path>
              <a:moveTo>
                <a:pt x="0" y="15842"/>
              </a:moveTo>
              <a:lnTo>
                <a:pt x="1284399" y="15842"/>
              </a:lnTo>
            </a:path>
          </a:pathLst>
        </a:custGeom>
        <a:noFill/>
        <a:ln w="19050" cap="flat" cmpd="sng" algn="ctr">
          <a:solidFill>
            <a:srgbClr val="8971E1">
              <a:hueOff val="0"/>
              <a:satOff val="0"/>
              <a:lumOff val="0"/>
              <a:alphaOff val="0"/>
            </a:srgbClr>
          </a:solidFill>
          <a:prstDash val="solid"/>
        </a:ln>
        <a:effectLst/>
      </dgm:spPr>
      <dgm:t>
        <a:bodyPr/>
        <a:lstStyle/>
        <a:p>
          <a:pPr>
            <a:buNone/>
          </a:pPr>
          <a:endParaRPr lang="zh-TW" altLang="en-US" sz="800" b="0" i="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gm:t>
    </dgm:pt>
    <dgm:pt modelId="{1941F232-C290-4210-9D97-0A4EDA30AFCD}" type="sibTrans" cxnId="{1E92ADF0-E2ED-4ABF-9E19-F398BE655E2F}">
      <dgm:prSet/>
      <dgm:spPr/>
      <dgm:t>
        <a:bodyPr/>
        <a:lstStyle/>
        <a:p>
          <a:endParaRPr lang="zh-TW" altLang="en-US"/>
        </a:p>
      </dgm:t>
    </dgm:pt>
    <dgm:pt modelId="{90795871-CF39-48EC-8D93-80DF15FCB898}">
      <dgm:prSet phldrT="[文字]" custT="1"/>
      <dgm:spPr>
        <a:xfrm>
          <a:off x="2568153" y="2145871"/>
          <a:ext cx="1833687" cy="916843"/>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en-US"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Pi</a:t>
          </a:r>
          <a:r>
            <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行動錢包</a:t>
          </a:r>
        </a:p>
      </dgm:t>
    </dgm:pt>
    <dgm:pt modelId="{31B1D722-59D1-4DD3-B4D2-474D9A4D6028}" type="parTrans" cxnId="{BD26B9B2-3BEE-4D79-9818-1FB51CA07E3B}">
      <dgm:prSet custT="1"/>
      <dgm:spPr>
        <a:xfrm>
          <a:off x="1834678" y="2588451"/>
          <a:ext cx="733474" cy="31684"/>
        </a:xfrm>
        <a:custGeom>
          <a:avLst/>
          <a:gdLst/>
          <a:ahLst/>
          <a:cxnLst/>
          <a:rect l="0" t="0" r="0" b="0"/>
          <a:pathLst>
            <a:path>
              <a:moveTo>
                <a:pt x="0" y="15842"/>
              </a:moveTo>
              <a:lnTo>
                <a:pt x="733474" y="15842"/>
              </a:lnTo>
            </a:path>
          </a:pathLst>
        </a:custGeom>
        <a:noFill/>
        <a:ln w="19050" cap="flat" cmpd="sng" algn="ctr">
          <a:solidFill>
            <a:srgbClr val="8971E1">
              <a:hueOff val="0"/>
              <a:satOff val="0"/>
              <a:lumOff val="0"/>
              <a:alphaOff val="0"/>
            </a:srgbClr>
          </a:solidFill>
          <a:prstDash val="solid"/>
        </a:ln>
        <a:effectLst/>
      </dgm:spPr>
      <dgm:t>
        <a:bodyPr/>
        <a:lstStyle/>
        <a:p>
          <a:pPr>
            <a:buNone/>
          </a:pPr>
          <a:endParaRPr lang="zh-TW" altLang="en-US" sz="800" b="0" i="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gm:t>
    </dgm:pt>
    <dgm:pt modelId="{F2571765-F066-420F-9318-BC5DEDE9F8A4}" type="sibTrans" cxnId="{BD26B9B2-3BEE-4D79-9818-1FB51CA07E3B}">
      <dgm:prSet/>
      <dgm:spPr/>
      <dgm:t>
        <a:bodyPr/>
        <a:lstStyle/>
        <a:p>
          <a:endParaRPr lang="zh-TW" altLang="en-US"/>
        </a:p>
      </dgm:t>
    </dgm:pt>
    <dgm:pt modelId="{F40F8DFE-C832-46ED-99B5-749A07A603EA}">
      <dgm:prSet phldrT="[文字]" custT="1"/>
      <dgm:spPr>
        <a:xfrm>
          <a:off x="2568153" y="3200241"/>
          <a:ext cx="1833687" cy="916843"/>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街口支付</a:t>
          </a:r>
        </a:p>
      </dgm:t>
    </dgm:pt>
    <dgm:pt modelId="{36D73BD9-5B60-4B3E-B79F-0376EAD76CC2}" type="parTrans" cxnId="{C4202C83-2BA9-4174-907B-CAD3DEAC3D02}">
      <dgm:prSet custT="1"/>
      <dgm:spPr>
        <a:xfrm rot="3310531">
          <a:off x="1559216" y="3115636"/>
          <a:ext cx="1284399" cy="31684"/>
        </a:xfrm>
        <a:custGeom>
          <a:avLst/>
          <a:gdLst/>
          <a:ahLst/>
          <a:cxnLst/>
          <a:rect l="0" t="0" r="0" b="0"/>
          <a:pathLst>
            <a:path>
              <a:moveTo>
                <a:pt x="0" y="15842"/>
              </a:moveTo>
              <a:lnTo>
                <a:pt x="1284399" y="15842"/>
              </a:lnTo>
            </a:path>
          </a:pathLst>
        </a:custGeom>
        <a:noFill/>
        <a:ln w="19050" cap="flat" cmpd="sng" algn="ctr">
          <a:solidFill>
            <a:srgbClr val="8971E1">
              <a:hueOff val="0"/>
              <a:satOff val="0"/>
              <a:lumOff val="0"/>
              <a:alphaOff val="0"/>
            </a:srgbClr>
          </a:solidFill>
          <a:prstDash val="solid"/>
        </a:ln>
        <a:effectLst/>
      </dgm:spPr>
      <dgm:t>
        <a:bodyPr/>
        <a:lstStyle/>
        <a:p>
          <a:pPr>
            <a:buNone/>
          </a:pPr>
          <a:endParaRPr lang="zh-TW" altLang="en-US" sz="800" b="0" i="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gm:t>
    </dgm:pt>
    <dgm:pt modelId="{7FDEAA2F-1086-46D0-97F4-49ECEE257E13}" type="sibTrans" cxnId="{C4202C83-2BA9-4174-907B-CAD3DEAC3D02}">
      <dgm:prSet/>
      <dgm:spPr/>
      <dgm:t>
        <a:bodyPr/>
        <a:lstStyle/>
        <a:p>
          <a:endParaRPr lang="zh-TW" altLang="en-US"/>
        </a:p>
      </dgm:t>
    </dgm:pt>
    <dgm:pt modelId="{F9B58FB4-835B-4AF7-91CD-719921CA9AD3}">
      <dgm:prSet phldrT="[文字]" custT="1"/>
      <dgm:spPr>
        <a:xfrm>
          <a:off x="2568153" y="4254611"/>
          <a:ext cx="1833687" cy="916843"/>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en-US"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LINE Pay</a:t>
          </a:r>
          <a:endPar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endParaRPr>
        </a:p>
      </dgm:t>
    </dgm:pt>
    <dgm:pt modelId="{2B273F3C-E96E-4DF7-9437-15F5513E3D1C}" type="parTrans" cxnId="{925E94CE-8661-4CC4-8D73-CB7F2DE3397C}">
      <dgm:prSet custT="1"/>
      <dgm:spPr>
        <a:xfrm rot="4249260">
          <a:off x="1085086" y="3642821"/>
          <a:ext cx="2232659" cy="31684"/>
        </a:xfrm>
        <a:custGeom>
          <a:avLst/>
          <a:gdLst/>
          <a:ahLst/>
          <a:cxnLst/>
          <a:rect l="0" t="0" r="0" b="0"/>
          <a:pathLst>
            <a:path>
              <a:moveTo>
                <a:pt x="0" y="15842"/>
              </a:moveTo>
              <a:lnTo>
                <a:pt x="2232659" y="15842"/>
              </a:lnTo>
            </a:path>
          </a:pathLst>
        </a:custGeom>
        <a:noFill/>
        <a:ln w="19050" cap="flat" cmpd="sng" algn="ctr">
          <a:solidFill>
            <a:srgbClr val="8971E1">
              <a:hueOff val="0"/>
              <a:satOff val="0"/>
              <a:lumOff val="0"/>
              <a:alphaOff val="0"/>
            </a:srgbClr>
          </a:solidFill>
          <a:prstDash val="solid"/>
        </a:ln>
        <a:effectLst/>
      </dgm:spPr>
      <dgm:t>
        <a:bodyPr/>
        <a:lstStyle/>
        <a:p>
          <a:pPr>
            <a:buNone/>
          </a:pPr>
          <a:endParaRPr lang="zh-TW" altLang="en-US" sz="800" b="0" i="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gm:t>
    </dgm:pt>
    <dgm:pt modelId="{3CA60118-54A6-4C8D-9A6A-2C292445A89A}" type="sibTrans" cxnId="{925E94CE-8661-4CC4-8D73-CB7F2DE3397C}">
      <dgm:prSet/>
      <dgm:spPr/>
      <dgm:t>
        <a:bodyPr/>
        <a:lstStyle/>
        <a:p>
          <a:endParaRPr lang="zh-TW" altLang="en-US"/>
        </a:p>
      </dgm:t>
    </dgm:pt>
    <dgm:pt modelId="{A462186B-A4FC-440F-8F98-8B84C6848B0B}">
      <dgm:prSet phldrT="[文字]" custT="1"/>
      <dgm:spPr>
        <a:xfrm>
          <a:off x="2568153" y="4254611"/>
          <a:ext cx="1833687" cy="916843"/>
        </a:xfr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TW" altLang="en-US" sz="2000" b="0" i="0" dirty="0">
              <a:solidFill>
                <a:sysClr val="window" lastClr="FFFFFF"/>
              </a:solidFill>
              <a:latin typeface="Noto Sans CJK TC Medium" panose="020B0600000000000000" pitchFamily="34" charset="-120"/>
              <a:ea typeface="Noto Sans CJK TC Medium" panose="020B0600000000000000" pitchFamily="34" charset="-120"/>
              <a:cs typeface="+mn-cs"/>
            </a:rPr>
            <a:t>微信支付</a:t>
          </a:r>
        </a:p>
      </dgm:t>
    </dgm:pt>
    <dgm:pt modelId="{9D0E4FC4-9EA5-4238-84B5-AD3E708BE2D8}" type="parTrans" cxnId="{30B81D3D-2A44-4F98-A9F0-82409077FA5E}">
      <dgm:prSet custT="1"/>
      <dgm:spPr/>
      <dgm:t>
        <a:bodyPr/>
        <a:lstStyle/>
        <a:p>
          <a:endParaRPr lang="zh-TW" altLang="en-US" sz="800" b="0" i="0">
            <a:latin typeface="Noto Sans CJK TC Medium" panose="020B0600000000000000" pitchFamily="34" charset="-120"/>
            <a:ea typeface="Noto Sans CJK TC Medium" panose="020B0600000000000000" pitchFamily="34" charset="-120"/>
          </a:endParaRPr>
        </a:p>
      </dgm:t>
    </dgm:pt>
    <dgm:pt modelId="{0FB9AEBD-0BA9-4AA5-BA7B-CE37C0F7A80A}" type="sibTrans" cxnId="{30B81D3D-2A44-4F98-A9F0-82409077FA5E}">
      <dgm:prSet/>
      <dgm:spPr/>
      <dgm:t>
        <a:bodyPr/>
        <a:lstStyle/>
        <a:p>
          <a:endParaRPr lang="zh-TW" altLang="en-US"/>
        </a:p>
      </dgm:t>
    </dgm:pt>
    <dgm:pt modelId="{5AD5ABDD-8A1E-4DB9-A6E9-044CBFE93877}" type="pres">
      <dgm:prSet presAssocID="{D9EA5D7B-AAB2-417A-8411-582C45DBC4D4}" presName="mainComposite" presStyleCnt="0">
        <dgm:presLayoutVars>
          <dgm:chPref val="1"/>
          <dgm:dir/>
          <dgm:animOne val="branch"/>
          <dgm:animLvl val="lvl"/>
          <dgm:resizeHandles val="exact"/>
        </dgm:presLayoutVars>
      </dgm:prSet>
      <dgm:spPr/>
    </dgm:pt>
    <dgm:pt modelId="{FD463CD0-F779-4BDA-895E-ECA7E0359725}" type="pres">
      <dgm:prSet presAssocID="{D9EA5D7B-AAB2-417A-8411-582C45DBC4D4}" presName="hierFlow" presStyleCnt="0"/>
      <dgm:spPr/>
    </dgm:pt>
    <dgm:pt modelId="{181022C9-5DF9-43EA-9D4A-9C2C563518B0}" type="pres">
      <dgm:prSet presAssocID="{D9EA5D7B-AAB2-417A-8411-582C45DBC4D4}" presName="hierChild1" presStyleCnt="0">
        <dgm:presLayoutVars>
          <dgm:chPref val="1"/>
          <dgm:animOne val="branch"/>
          <dgm:animLvl val="lvl"/>
        </dgm:presLayoutVars>
      </dgm:prSet>
      <dgm:spPr/>
    </dgm:pt>
    <dgm:pt modelId="{3193324A-567F-4E31-8D92-87C03D1CA39B}" type="pres">
      <dgm:prSet presAssocID="{9E9242B3-C8B3-4140-B167-2F9532CAF623}" presName="Name17" presStyleCnt="0"/>
      <dgm:spPr/>
    </dgm:pt>
    <dgm:pt modelId="{3E556318-6DC7-4DC7-9A4C-A9E9F4CEB698}" type="pres">
      <dgm:prSet presAssocID="{9E9242B3-C8B3-4140-B167-2F9532CAF623}" presName="level1Shape" presStyleLbl="node0" presStyleIdx="0" presStyleCnt="1">
        <dgm:presLayoutVars>
          <dgm:chPref val="3"/>
        </dgm:presLayoutVars>
      </dgm:prSet>
      <dgm:spPr/>
    </dgm:pt>
    <dgm:pt modelId="{F983733A-EA7D-482C-8E26-8B6ACB5534A7}" type="pres">
      <dgm:prSet presAssocID="{9E9242B3-C8B3-4140-B167-2F9532CAF623}" presName="hierChild2" presStyleCnt="0"/>
      <dgm:spPr/>
    </dgm:pt>
    <dgm:pt modelId="{96F8E0AB-15EA-49FF-A1E7-08690E385FEF}" type="pres">
      <dgm:prSet presAssocID="{0443EC86-4676-44D1-BB35-9AAF3BECC5C5}" presName="Name25" presStyleLbl="parChTrans1D2" presStyleIdx="0" presStyleCnt="6"/>
      <dgm:spPr/>
    </dgm:pt>
    <dgm:pt modelId="{2728A75F-A077-4282-A018-CAB848B7DB22}" type="pres">
      <dgm:prSet presAssocID="{0443EC86-4676-44D1-BB35-9AAF3BECC5C5}" presName="connTx" presStyleLbl="parChTrans1D2" presStyleIdx="0" presStyleCnt="6"/>
      <dgm:spPr/>
    </dgm:pt>
    <dgm:pt modelId="{40AAF207-D63D-485B-ABA9-E0DD68F97058}" type="pres">
      <dgm:prSet presAssocID="{1829D8AF-33B3-47E2-8D12-D58648F443FF}" presName="Name30" presStyleCnt="0"/>
      <dgm:spPr/>
    </dgm:pt>
    <dgm:pt modelId="{5DD5188B-8664-44F9-A191-6EECDE883344}" type="pres">
      <dgm:prSet presAssocID="{1829D8AF-33B3-47E2-8D12-D58648F443FF}" presName="level2Shape" presStyleLbl="node2" presStyleIdx="0" presStyleCnt="6"/>
      <dgm:spPr/>
    </dgm:pt>
    <dgm:pt modelId="{CF846581-1DEF-4985-A77F-58F8266E7E5A}" type="pres">
      <dgm:prSet presAssocID="{1829D8AF-33B3-47E2-8D12-D58648F443FF}" presName="hierChild3" presStyleCnt="0"/>
      <dgm:spPr/>
    </dgm:pt>
    <dgm:pt modelId="{9065A0F2-9733-4C51-B2F7-99365BBEFAEC}" type="pres">
      <dgm:prSet presAssocID="{46C7966A-4B3B-4CDB-9049-CAEB51AC00B6}" presName="Name25" presStyleLbl="parChTrans1D2" presStyleIdx="1" presStyleCnt="6"/>
      <dgm:spPr/>
    </dgm:pt>
    <dgm:pt modelId="{07400928-45BE-43C3-8646-C04A3E66DCAA}" type="pres">
      <dgm:prSet presAssocID="{46C7966A-4B3B-4CDB-9049-CAEB51AC00B6}" presName="connTx" presStyleLbl="parChTrans1D2" presStyleIdx="1" presStyleCnt="6"/>
      <dgm:spPr/>
    </dgm:pt>
    <dgm:pt modelId="{FBB0975A-9835-47DA-A741-9F78348B8BBD}" type="pres">
      <dgm:prSet presAssocID="{F786371F-A31C-4D5F-8E1F-600C7E9AD220}" presName="Name30" presStyleCnt="0"/>
      <dgm:spPr/>
    </dgm:pt>
    <dgm:pt modelId="{2B90F36D-5F9A-40D3-89EB-3F15DD9865EA}" type="pres">
      <dgm:prSet presAssocID="{F786371F-A31C-4D5F-8E1F-600C7E9AD220}" presName="level2Shape" presStyleLbl="node2" presStyleIdx="1" presStyleCnt="6"/>
      <dgm:spPr/>
    </dgm:pt>
    <dgm:pt modelId="{D4050B7B-DE69-4609-AB7C-AB7A17CDC6E7}" type="pres">
      <dgm:prSet presAssocID="{F786371F-A31C-4D5F-8E1F-600C7E9AD220}" presName="hierChild3" presStyleCnt="0"/>
      <dgm:spPr/>
    </dgm:pt>
    <dgm:pt modelId="{C35D374D-8A14-4434-B09E-48ADD80EBCE8}" type="pres">
      <dgm:prSet presAssocID="{31B1D722-59D1-4DD3-B4D2-474D9A4D6028}" presName="Name25" presStyleLbl="parChTrans1D2" presStyleIdx="2" presStyleCnt="6"/>
      <dgm:spPr/>
    </dgm:pt>
    <dgm:pt modelId="{26B9D870-CFB5-409F-9546-DA6A2BECAF8A}" type="pres">
      <dgm:prSet presAssocID="{31B1D722-59D1-4DD3-B4D2-474D9A4D6028}" presName="connTx" presStyleLbl="parChTrans1D2" presStyleIdx="2" presStyleCnt="6"/>
      <dgm:spPr/>
    </dgm:pt>
    <dgm:pt modelId="{A554FC84-69E2-4AC0-B3AC-2182082F17F7}" type="pres">
      <dgm:prSet presAssocID="{90795871-CF39-48EC-8D93-80DF15FCB898}" presName="Name30" presStyleCnt="0"/>
      <dgm:spPr/>
    </dgm:pt>
    <dgm:pt modelId="{62A3D0E3-9205-4C2F-99B5-04D816FDB954}" type="pres">
      <dgm:prSet presAssocID="{90795871-CF39-48EC-8D93-80DF15FCB898}" presName="level2Shape" presStyleLbl="node2" presStyleIdx="2" presStyleCnt="6"/>
      <dgm:spPr/>
    </dgm:pt>
    <dgm:pt modelId="{023C1593-4F65-43C5-AB5B-1595A43212D2}" type="pres">
      <dgm:prSet presAssocID="{90795871-CF39-48EC-8D93-80DF15FCB898}" presName="hierChild3" presStyleCnt="0"/>
      <dgm:spPr/>
    </dgm:pt>
    <dgm:pt modelId="{9A70D39F-10B1-4A7B-BD46-FD22F5FA8051}" type="pres">
      <dgm:prSet presAssocID="{36D73BD9-5B60-4B3E-B79F-0376EAD76CC2}" presName="Name25" presStyleLbl="parChTrans1D2" presStyleIdx="3" presStyleCnt="6"/>
      <dgm:spPr/>
    </dgm:pt>
    <dgm:pt modelId="{0801F0B7-2DE3-4788-B673-2AA95399F524}" type="pres">
      <dgm:prSet presAssocID="{36D73BD9-5B60-4B3E-B79F-0376EAD76CC2}" presName="connTx" presStyleLbl="parChTrans1D2" presStyleIdx="3" presStyleCnt="6"/>
      <dgm:spPr/>
    </dgm:pt>
    <dgm:pt modelId="{07FF5FE6-2B44-4390-8F94-336AF2DC76B9}" type="pres">
      <dgm:prSet presAssocID="{F40F8DFE-C832-46ED-99B5-749A07A603EA}" presName="Name30" presStyleCnt="0"/>
      <dgm:spPr/>
    </dgm:pt>
    <dgm:pt modelId="{2A0E1F9D-6DF8-45A6-AB75-A9D57DA7367F}" type="pres">
      <dgm:prSet presAssocID="{F40F8DFE-C832-46ED-99B5-749A07A603EA}" presName="level2Shape" presStyleLbl="node2" presStyleIdx="3" presStyleCnt="6"/>
      <dgm:spPr/>
    </dgm:pt>
    <dgm:pt modelId="{83E8B052-A0AD-42A6-8FEC-7C8DDE874F19}" type="pres">
      <dgm:prSet presAssocID="{F40F8DFE-C832-46ED-99B5-749A07A603EA}" presName="hierChild3" presStyleCnt="0"/>
      <dgm:spPr/>
    </dgm:pt>
    <dgm:pt modelId="{D0DA77BF-316E-41A6-9AC0-EABAE6D839A0}" type="pres">
      <dgm:prSet presAssocID="{2B273F3C-E96E-4DF7-9437-15F5513E3D1C}" presName="Name25" presStyleLbl="parChTrans1D2" presStyleIdx="4" presStyleCnt="6"/>
      <dgm:spPr/>
    </dgm:pt>
    <dgm:pt modelId="{51C478A8-A19B-4932-AA0D-6C17A8F1487B}" type="pres">
      <dgm:prSet presAssocID="{2B273F3C-E96E-4DF7-9437-15F5513E3D1C}" presName="connTx" presStyleLbl="parChTrans1D2" presStyleIdx="4" presStyleCnt="6"/>
      <dgm:spPr/>
    </dgm:pt>
    <dgm:pt modelId="{B2413261-AE8E-4DFE-969B-496342514F9B}" type="pres">
      <dgm:prSet presAssocID="{F9B58FB4-835B-4AF7-91CD-719921CA9AD3}" presName="Name30" presStyleCnt="0"/>
      <dgm:spPr/>
    </dgm:pt>
    <dgm:pt modelId="{50D1F9E9-93B9-49D2-9940-5F7A0BF6A386}" type="pres">
      <dgm:prSet presAssocID="{F9B58FB4-835B-4AF7-91CD-719921CA9AD3}" presName="level2Shape" presStyleLbl="node2" presStyleIdx="4" presStyleCnt="6"/>
      <dgm:spPr/>
    </dgm:pt>
    <dgm:pt modelId="{B4F461F8-FBF1-4AA2-9369-9A14C6D4B1CE}" type="pres">
      <dgm:prSet presAssocID="{F9B58FB4-835B-4AF7-91CD-719921CA9AD3}" presName="hierChild3" presStyleCnt="0"/>
      <dgm:spPr/>
    </dgm:pt>
    <dgm:pt modelId="{355B4CB1-E116-45F3-AE14-B80A5745EA8B}" type="pres">
      <dgm:prSet presAssocID="{9D0E4FC4-9EA5-4238-84B5-AD3E708BE2D8}" presName="Name25" presStyleLbl="parChTrans1D2" presStyleIdx="5" presStyleCnt="6"/>
      <dgm:spPr/>
    </dgm:pt>
    <dgm:pt modelId="{AEEB7BE6-7BC8-4E0C-8781-AB9E744DF3FA}" type="pres">
      <dgm:prSet presAssocID="{9D0E4FC4-9EA5-4238-84B5-AD3E708BE2D8}" presName="connTx" presStyleLbl="parChTrans1D2" presStyleIdx="5" presStyleCnt="6"/>
      <dgm:spPr/>
    </dgm:pt>
    <dgm:pt modelId="{76F6C84B-E6E4-4905-912F-65382D01A854}" type="pres">
      <dgm:prSet presAssocID="{A462186B-A4FC-440F-8F98-8B84C6848B0B}" presName="Name30" presStyleCnt="0"/>
      <dgm:spPr/>
    </dgm:pt>
    <dgm:pt modelId="{4DBEA9BA-DDC6-4A54-A999-FF103133C544}" type="pres">
      <dgm:prSet presAssocID="{A462186B-A4FC-440F-8F98-8B84C6848B0B}" presName="level2Shape" presStyleLbl="node2" presStyleIdx="5" presStyleCnt="6"/>
      <dgm:spPr>
        <a:prstGeom prst="roundRect">
          <a:avLst>
            <a:gd name="adj" fmla="val 10000"/>
          </a:avLst>
        </a:prstGeom>
      </dgm:spPr>
    </dgm:pt>
    <dgm:pt modelId="{F9F093D0-06E4-4CAC-B9C3-933769BF35B8}" type="pres">
      <dgm:prSet presAssocID="{A462186B-A4FC-440F-8F98-8B84C6848B0B}" presName="hierChild3" presStyleCnt="0"/>
      <dgm:spPr/>
    </dgm:pt>
    <dgm:pt modelId="{8268180F-53B6-4B2B-9DEA-EADF0AFB9EE8}" type="pres">
      <dgm:prSet presAssocID="{D9EA5D7B-AAB2-417A-8411-582C45DBC4D4}" presName="bgShapesFlow" presStyleCnt="0"/>
      <dgm:spPr/>
    </dgm:pt>
  </dgm:ptLst>
  <dgm:cxnLst>
    <dgm:cxn modelId="{EF471A1A-DB05-4FC1-BD51-EAA96AB4C884}" type="presOf" srcId="{31B1D722-59D1-4DD3-B4D2-474D9A4D6028}" destId="{C35D374D-8A14-4434-B09E-48ADD80EBCE8}" srcOrd="0" destOrd="0" presId="urn:microsoft.com/office/officeart/2005/8/layout/hierarchy5"/>
    <dgm:cxn modelId="{57089F2A-0F7F-48F3-92C4-C4C6986DDD64}" type="presOf" srcId="{0443EC86-4676-44D1-BB35-9AAF3BECC5C5}" destId="{96F8E0AB-15EA-49FF-A1E7-08690E385FEF}" srcOrd="0" destOrd="0" presId="urn:microsoft.com/office/officeart/2005/8/layout/hierarchy5"/>
    <dgm:cxn modelId="{67F7D92C-61D3-44CF-A1A0-EE909EAAD916}" type="presOf" srcId="{31B1D722-59D1-4DD3-B4D2-474D9A4D6028}" destId="{26B9D870-CFB5-409F-9546-DA6A2BECAF8A}" srcOrd="1" destOrd="0" presId="urn:microsoft.com/office/officeart/2005/8/layout/hierarchy5"/>
    <dgm:cxn modelId="{C6A0212F-E74C-4BEC-B1DF-8A89A93A46E3}" type="presOf" srcId="{F9B58FB4-835B-4AF7-91CD-719921CA9AD3}" destId="{50D1F9E9-93B9-49D2-9940-5F7A0BF6A386}" srcOrd="0" destOrd="0" presId="urn:microsoft.com/office/officeart/2005/8/layout/hierarchy5"/>
    <dgm:cxn modelId="{B10A8731-F23F-4A9B-AD9F-67A12DF97A67}" type="presOf" srcId="{46C7966A-4B3B-4CDB-9049-CAEB51AC00B6}" destId="{07400928-45BE-43C3-8646-C04A3E66DCAA}" srcOrd="1" destOrd="0" presId="urn:microsoft.com/office/officeart/2005/8/layout/hierarchy5"/>
    <dgm:cxn modelId="{30B81D3D-2A44-4F98-A9F0-82409077FA5E}" srcId="{9E9242B3-C8B3-4140-B167-2F9532CAF623}" destId="{A462186B-A4FC-440F-8F98-8B84C6848B0B}" srcOrd="5" destOrd="0" parTransId="{9D0E4FC4-9EA5-4238-84B5-AD3E708BE2D8}" sibTransId="{0FB9AEBD-0BA9-4AA5-BA7B-CE37C0F7A80A}"/>
    <dgm:cxn modelId="{EE8F7B4B-7B90-4AFB-81B0-DB2EDDFD36F8}" type="presOf" srcId="{1829D8AF-33B3-47E2-8D12-D58648F443FF}" destId="{5DD5188B-8664-44F9-A191-6EECDE883344}" srcOrd="0" destOrd="0" presId="urn:microsoft.com/office/officeart/2005/8/layout/hierarchy5"/>
    <dgm:cxn modelId="{27ED204C-49CC-40AE-ADAE-8B4CB502727C}" srcId="{9E9242B3-C8B3-4140-B167-2F9532CAF623}" destId="{1829D8AF-33B3-47E2-8D12-D58648F443FF}" srcOrd="0" destOrd="0" parTransId="{0443EC86-4676-44D1-BB35-9AAF3BECC5C5}" sibTransId="{D567B00C-B588-4BB0-B795-FB051F1E3D15}"/>
    <dgm:cxn modelId="{87FC2C71-4827-418C-A3CD-3B99D8D292D4}" type="presOf" srcId="{9D0E4FC4-9EA5-4238-84B5-AD3E708BE2D8}" destId="{AEEB7BE6-7BC8-4E0C-8781-AB9E744DF3FA}" srcOrd="1" destOrd="0" presId="urn:microsoft.com/office/officeart/2005/8/layout/hierarchy5"/>
    <dgm:cxn modelId="{1586D653-D30E-4C89-99CA-3D7CF9A3DE36}" type="presOf" srcId="{46C7966A-4B3B-4CDB-9049-CAEB51AC00B6}" destId="{9065A0F2-9733-4C51-B2F7-99365BBEFAEC}" srcOrd="0" destOrd="0" presId="urn:microsoft.com/office/officeart/2005/8/layout/hierarchy5"/>
    <dgm:cxn modelId="{C4202C83-2BA9-4174-907B-CAD3DEAC3D02}" srcId="{9E9242B3-C8B3-4140-B167-2F9532CAF623}" destId="{F40F8DFE-C832-46ED-99B5-749A07A603EA}" srcOrd="3" destOrd="0" parTransId="{36D73BD9-5B60-4B3E-B79F-0376EAD76CC2}" sibTransId="{7FDEAA2F-1086-46D0-97F4-49ECEE257E13}"/>
    <dgm:cxn modelId="{9037DFA0-DB9F-4C30-B827-FF435BF55B60}" srcId="{D9EA5D7B-AAB2-417A-8411-582C45DBC4D4}" destId="{9E9242B3-C8B3-4140-B167-2F9532CAF623}" srcOrd="0" destOrd="0" parTransId="{BD7E37E8-9F9D-4FE7-A255-834C3A4C70AD}" sibTransId="{A340A522-4E16-4A24-B7D2-BA8E009521C0}"/>
    <dgm:cxn modelId="{587C60A6-9B76-42AF-B12F-00A96DA1EEC2}" type="presOf" srcId="{2B273F3C-E96E-4DF7-9437-15F5513E3D1C}" destId="{D0DA77BF-316E-41A6-9AC0-EABAE6D839A0}" srcOrd="0" destOrd="0" presId="urn:microsoft.com/office/officeart/2005/8/layout/hierarchy5"/>
    <dgm:cxn modelId="{24E9B3A8-E565-49EA-A83D-C91D9DC5B436}" type="presOf" srcId="{36D73BD9-5B60-4B3E-B79F-0376EAD76CC2}" destId="{0801F0B7-2DE3-4788-B673-2AA95399F524}" srcOrd="1" destOrd="0" presId="urn:microsoft.com/office/officeart/2005/8/layout/hierarchy5"/>
    <dgm:cxn modelId="{BD26B9B2-3BEE-4D79-9818-1FB51CA07E3B}" srcId="{9E9242B3-C8B3-4140-B167-2F9532CAF623}" destId="{90795871-CF39-48EC-8D93-80DF15FCB898}" srcOrd="2" destOrd="0" parTransId="{31B1D722-59D1-4DD3-B4D2-474D9A4D6028}" sibTransId="{F2571765-F066-420F-9318-BC5DEDE9F8A4}"/>
    <dgm:cxn modelId="{AEABDFBA-285F-47A8-ACED-4865F1E6D87A}" type="presOf" srcId="{36D73BD9-5B60-4B3E-B79F-0376EAD76CC2}" destId="{9A70D39F-10B1-4A7B-BD46-FD22F5FA8051}" srcOrd="0" destOrd="0" presId="urn:microsoft.com/office/officeart/2005/8/layout/hierarchy5"/>
    <dgm:cxn modelId="{81F703C1-9DC7-4D2D-9B37-90ACE70B12E1}" type="presOf" srcId="{F786371F-A31C-4D5F-8E1F-600C7E9AD220}" destId="{2B90F36D-5F9A-40D3-89EB-3F15DD9865EA}" srcOrd="0" destOrd="0" presId="urn:microsoft.com/office/officeart/2005/8/layout/hierarchy5"/>
    <dgm:cxn modelId="{27A5C3C2-DB4F-4BFE-AFAD-0F1D64F75BE3}" type="presOf" srcId="{0443EC86-4676-44D1-BB35-9AAF3BECC5C5}" destId="{2728A75F-A077-4282-A018-CAB848B7DB22}" srcOrd="1" destOrd="0" presId="urn:microsoft.com/office/officeart/2005/8/layout/hierarchy5"/>
    <dgm:cxn modelId="{FF37F1CB-2464-4F4F-B05A-C2027F10BD48}" type="presOf" srcId="{9D0E4FC4-9EA5-4238-84B5-AD3E708BE2D8}" destId="{355B4CB1-E116-45F3-AE14-B80A5745EA8B}" srcOrd="0" destOrd="0" presId="urn:microsoft.com/office/officeart/2005/8/layout/hierarchy5"/>
    <dgm:cxn modelId="{925E94CE-8661-4CC4-8D73-CB7F2DE3397C}" srcId="{9E9242B3-C8B3-4140-B167-2F9532CAF623}" destId="{F9B58FB4-835B-4AF7-91CD-719921CA9AD3}" srcOrd="4" destOrd="0" parTransId="{2B273F3C-E96E-4DF7-9437-15F5513E3D1C}" sibTransId="{3CA60118-54A6-4C8D-9A6A-2C292445A89A}"/>
    <dgm:cxn modelId="{F993DCCF-2FB0-4271-AA2A-327F1963DB8A}" type="presOf" srcId="{2B273F3C-E96E-4DF7-9437-15F5513E3D1C}" destId="{51C478A8-A19B-4932-AA0D-6C17A8F1487B}" srcOrd="1" destOrd="0" presId="urn:microsoft.com/office/officeart/2005/8/layout/hierarchy5"/>
    <dgm:cxn modelId="{DE8465D1-E5E5-4BE3-A672-6337D7917D81}" type="presOf" srcId="{F40F8DFE-C832-46ED-99B5-749A07A603EA}" destId="{2A0E1F9D-6DF8-45A6-AB75-A9D57DA7367F}" srcOrd="0" destOrd="0" presId="urn:microsoft.com/office/officeart/2005/8/layout/hierarchy5"/>
    <dgm:cxn modelId="{37E22CDA-832D-48A9-A5AD-B94D80517C1A}" type="presOf" srcId="{90795871-CF39-48EC-8D93-80DF15FCB898}" destId="{62A3D0E3-9205-4C2F-99B5-04D816FDB954}" srcOrd="0" destOrd="0" presId="urn:microsoft.com/office/officeart/2005/8/layout/hierarchy5"/>
    <dgm:cxn modelId="{4F4898DA-647A-49D9-BB54-2342A01C9D46}" type="presOf" srcId="{9E9242B3-C8B3-4140-B167-2F9532CAF623}" destId="{3E556318-6DC7-4DC7-9A4C-A9E9F4CEB698}" srcOrd="0" destOrd="0" presId="urn:microsoft.com/office/officeart/2005/8/layout/hierarchy5"/>
    <dgm:cxn modelId="{CDA654EA-D58E-4DB0-866A-EF095AF3E9C0}" type="presOf" srcId="{D9EA5D7B-AAB2-417A-8411-582C45DBC4D4}" destId="{5AD5ABDD-8A1E-4DB9-A6E9-044CBFE93877}" srcOrd="0" destOrd="0" presId="urn:microsoft.com/office/officeart/2005/8/layout/hierarchy5"/>
    <dgm:cxn modelId="{251C72EE-1E44-4D02-9290-4B52D29536FF}" type="presOf" srcId="{A462186B-A4FC-440F-8F98-8B84C6848B0B}" destId="{4DBEA9BA-DDC6-4A54-A999-FF103133C544}" srcOrd="0" destOrd="0" presId="urn:microsoft.com/office/officeart/2005/8/layout/hierarchy5"/>
    <dgm:cxn modelId="{1E92ADF0-E2ED-4ABF-9E19-F398BE655E2F}" srcId="{9E9242B3-C8B3-4140-B167-2F9532CAF623}" destId="{F786371F-A31C-4D5F-8E1F-600C7E9AD220}" srcOrd="1" destOrd="0" parTransId="{46C7966A-4B3B-4CDB-9049-CAEB51AC00B6}" sibTransId="{1941F232-C290-4210-9D97-0A4EDA30AFCD}"/>
    <dgm:cxn modelId="{71E8AE10-E0A3-4699-B909-58A259C997A2}" type="presParOf" srcId="{5AD5ABDD-8A1E-4DB9-A6E9-044CBFE93877}" destId="{FD463CD0-F779-4BDA-895E-ECA7E0359725}" srcOrd="0" destOrd="0" presId="urn:microsoft.com/office/officeart/2005/8/layout/hierarchy5"/>
    <dgm:cxn modelId="{E6505513-0E82-47C3-BACC-871979A38F62}" type="presParOf" srcId="{FD463CD0-F779-4BDA-895E-ECA7E0359725}" destId="{181022C9-5DF9-43EA-9D4A-9C2C563518B0}" srcOrd="0" destOrd="0" presId="urn:microsoft.com/office/officeart/2005/8/layout/hierarchy5"/>
    <dgm:cxn modelId="{F947BEE9-4062-4BF0-8B22-244C181D3139}" type="presParOf" srcId="{181022C9-5DF9-43EA-9D4A-9C2C563518B0}" destId="{3193324A-567F-4E31-8D92-87C03D1CA39B}" srcOrd="0" destOrd="0" presId="urn:microsoft.com/office/officeart/2005/8/layout/hierarchy5"/>
    <dgm:cxn modelId="{84EC9071-8782-4336-A5F5-D7D494C68065}" type="presParOf" srcId="{3193324A-567F-4E31-8D92-87C03D1CA39B}" destId="{3E556318-6DC7-4DC7-9A4C-A9E9F4CEB698}" srcOrd="0" destOrd="0" presId="urn:microsoft.com/office/officeart/2005/8/layout/hierarchy5"/>
    <dgm:cxn modelId="{92224269-90A8-4F1C-B393-E50ACC72D473}" type="presParOf" srcId="{3193324A-567F-4E31-8D92-87C03D1CA39B}" destId="{F983733A-EA7D-482C-8E26-8B6ACB5534A7}" srcOrd="1" destOrd="0" presId="urn:microsoft.com/office/officeart/2005/8/layout/hierarchy5"/>
    <dgm:cxn modelId="{D5B359FB-D750-483C-A4C7-E0F9F2585F4D}" type="presParOf" srcId="{F983733A-EA7D-482C-8E26-8B6ACB5534A7}" destId="{96F8E0AB-15EA-49FF-A1E7-08690E385FEF}" srcOrd="0" destOrd="0" presId="urn:microsoft.com/office/officeart/2005/8/layout/hierarchy5"/>
    <dgm:cxn modelId="{4A3C786B-0C84-46C9-8F45-D8D8626E85CA}" type="presParOf" srcId="{96F8E0AB-15EA-49FF-A1E7-08690E385FEF}" destId="{2728A75F-A077-4282-A018-CAB848B7DB22}" srcOrd="0" destOrd="0" presId="urn:microsoft.com/office/officeart/2005/8/layout/hierarchy5"/>
    <dgm:cxn modelId="{0B44A901-80CB-4477-B855-9E7B423E0C1F}" type="presParOf" srcId="{F983733A-EA7D-482C-8E26-8B6ACB5534A7}" destId="{40AAF207-D63D-485B-ABA9-E0DD68F97058}" srcOrd="1" destOrd="0" presId="urn:microsoft.com/office/officeart/2005/8/layout/hierarchy5"/>
    <dgm:cxn modelId="{0AA82E34-208C-4217-A974-C9603ADC52D7}" type="presParOf" srcId="{40AAF207-D63D-485B-ABA9-E0DD68F97058}" destId="{5DD5188B-8664-44F9-A191-6EECDE883344}" srcOrd="0" destOrd="0" presId="urn:microsoft.com/office/officeart/2005/8/layout/hierarchy5"/>
    <dgm:cxn modelId="{8B3B4A74-496D-4C93-9E93-C0AA3958F1B2}" type="presParOf" srcId="{40AAF207-D63D-485B-ABA9-E0DD68F97058}" destId="{CF846581-1DEF-4985-A77F-58F8266E7E5A}" srcOrd="1" destOrd="0" presId="urn:microsoft.com/office/officeart/2005/8/layout/hierarchy5"/>
    <dgm:cxn modelId="{A59DE954-BE2C-49DC-BFD8-B172502434ED}" type="presParOf" srcId="{F983733A-EA7D-482C-8E26-8B6ACB5534A7}" destId="{9065A0F2-9733-4C51-B2F7-99365BBEFAEC}" srcOrd="2" destOrd="0" presId="urn:microsoft.com/office/officeart/2005/8/layout/hierarchy5"/>
    <dgm:cxn modelId="{859735E3-F099-4F36-A96D-C0E09DE76216}" type="presParOf" srcId="{9065A0F2-9733-4C51-B2F7-99365BBEFAEC}" destId="{07400928-45BE-43C3-8646-C04A3E66DCAA}" srcOrd="0" destOrd="0" presId="urn:microsoft.com/office/officeart/2005/8/layout/hierarchy5"/>
    <dgm:cxn modelId="{3B505236-AE1D-494C-8FD2-EA6A43E588F8}" type="presParOf" srcId="{F983733A-EA7D-482C-8E26-8B6ACB5534A7}" destId="{FBB0975A-9835-47DA-A741-9F78348B8BBD}" srcOrd="3" destOrd="0" presId="urn:microsoft.com/office/officeart/2005/8/layout/hierarchy5"/>
    <dgm:cxn modelId="{1865581C-E72D-41BF-BACA-500C837F72E3}" type="presParOf" srcId="{FBB0975A-9835-47DA-A741-9F78348B8BBD}" destId="{2B90F36D-5F9A-40D3-89EB-3F15DD9865EA}" srcOrd="0" destOrd="0" presId="urn:microsoft.com/office/officeart/2005/8/layout/hierarchy5"/>
    <dgm:cxn modelId="{50E7C1D6-95CE-47C3-B4F6-63E4AFEB4C2D}" type="presParOf" srcId="{FBB0975A-9835-47DA-A741-9F78348B8BBD}" destId="{D4050B7B-DE69-4609-AB7C-AB7A17CDC6E7}" srcOrd="1" destOrd="0" presId="urn:microsoft.com/office/officeart/2005/8/layout/hierarchy5"/>
    <dgm:cxn modelId="{9155533C-E993-4201-B712-F6534642D0F8}" type="presParOf" srcId="{F983733A-EA7D-482C-8E26-8B6ACB5534A7}" destId="{C35D374D-8A14-4434-B09E-48ADD80EBCE8}" srcOrd="4" destOrd="0" presId="urn:microsoft.com/office/officeart/2005/8/layout/hierarchy5"/>
    <dgm:cxn modelId="{18F085B3-EBB5-4444-9362-355A2545A1FE}" type="presParOf" srcId="{C35D374D-8A14-4434-B09E-48ADD80EBCE8}" destId="{26B9D870-CFB5-409F-9546-DA6A2BECAF8A}" srcOrd="0" destOrd="0" presId="urn:microsoft.com/office/officeart/2005/8/layout/hierarchy5"/>
    <dgm:cxn modelId="{E2D5E352-585C-43E9-9F1B-37D7F3C86429}" type="presParOf" srcId="{F983733A-EA7D-482C-8E26-8B6ACB5534A7}" destId="{A554FC84-69E2-4AC0-B3AC-2182082F17F7}" srcOrd="5" destOrd="0" presId="urn:microsoft.com/office/officeart/2005/8/layout/hierarchy5"/>
    <dgm:cxn modelId="{F908F446-23D4-419A-991C-5924A43955EF}" type="presParOf" srcId="{A554FC84-69E2-4AC0-B3AC-2182082F17F7}" destId="{62A3D0E3-9205-4C2F-99B5-04D816FDB954}" srcOrd="0" destOrd="0" presId="urn:microsoft.com/office/officeart/2005/8/layout/hierarchy5"/>
    <dgm:cxn modelId="{EFB0EA53-317E-4FE3-9BC7-D76E27EF084B}" type="presParOf" srcId="{A554FC84-69E2-4AC0-B3AC-2182082F17F7}" destId="{023C1593-4F65-43C5-AB5B-1595A43212D2}" srcOrd="1" destOrd="0" presId="urn:microsoft.com/office/officeart/2005/8/layout/hierarchy5"/>
    <dgm:cxn modelId="{47F629B4-18C5-4D96-947B-052D349CC652}" type="presParOf" srcId="{F983733A-EA7D-482C-8E26-8B6ACB5534A7}" destId="{9A70D39F-10B1-4A7B-BD46-FD22F5FA8051}" srcOrd="6" destOrd="0" presId="urn:microsoft.com/office/officeart/2005/8/layout/hierarchy5"/>
    <dgm:cxn modelId="{01E35C9E-3626-4D6E-B191-62FC9E5E5414}" type="presParOf" srcId="{9A70D39F-10B1-4A7B-BD46-FD22F5FA8051}" destId="{0801F0B7-2DE3-4788-B673-2AA95399F524}" srcOrd="0" destOrd="0" presId="urn:microsoft.com/office/officeart/2005/8/layout/hierarchy5"/>
    <dgm:cxn modelId="{550644E9-549C-4715-84CA-D7D833604C09}" type="presParOf" srcId="{F983733A-EA7D-482C-8E26-8B6ACB5534A7}" destId="{07FF5FE6-2B44-4390-8F94-336AF2DC76B9}" srcOrd="7" destOrd="0" presId="urn:microsoft.com/office/officeart/2005/8/layout/hierarchy5"/>
    <dgm:cxn modelId="{51DF92A5-B7AD-44D4-9BEC-971787AF5431}" type="presParOf" srcId="{07FF5FE6-2B44-4390-8F94-336AF2DC76B9}" destId="{2A0E1F9D-6DF8-45A6-AB75-A9D57DA7367F}" srcOrd="0" destOrd="0" presId="urn:microsoft.com/office/officeart/2005/8/layout/hierarchy5"/>
    <dgm:cxn modelId="{2D3D4A7D-A79A-4079-A17E-4C3709470239}" type="presParOf" srcId="{07FF5FE6-2B44-4390-8F94-336AF2DC76B9}" destId="{83E8B052-A0AD-42A6-8FEC-7C8DDE874F19}" srcOrd="1" destOrd="0" presId="urn:microsoft.com/office/officeart/2005/8/layout/hierarchy5"/>
    <dgm:cxn modelId="{488E9697-0D23-478E-8434-7DFBE2AF974E}" type="presParOf" srcId="{F983733A-EA7D-482C-8E26-8B6ACB5534A7}" destId="{D0DA77BF-316E-41A6-9AC0-EABAE6D839A0}" srcOrd="8" destOrd="0" presId="urn:microsoft.com/office/officeart/2005/8/layout/hierarchy5"/>
    <dgm:cxn modelId="{A85F0FE6-AA6C-44D0-B56F-6590EDAE99E3}" type="presParOf" srcId="{D0DA77BF-316E-41A6-9AC0-EABAE6D839A0}" destId="{51C478A8-A19B-4932-AA0D-6C17A8F1487B}" srcOrd="0" destOrd="0" presId="urn:microsoft.com/office/officeart/2005/8/layout/hierarchy5"/>
    <dgm:cxn modelId="{A3F18B19-5BA4-4886-B161-0F6BB5618ACC}" type="presParOf" srcId="{F983733A-EA7D-482C-8E26-8B6ACB5534A7}" destId="{B2413261-AE8E-4DFE-969B-496342514F9B}" srcOrd="9" destOrd="0" presId="urn:microsoft.com/office/officeart/2005/8/layout/hierarchy5"/>
    <dgm:cxn modelId="{2478CC02-7C98-44FC-B8D9-B8FB6E9DD896}" type="presParOf" srcId="{B2413261-AE8E-4DFE-969B-496342514F9B}" destId="{50D1F9E9-93B9-49D2-9940-5F7A0BF6A386}" srcOrd="0" destOrd="0" presId="urn:microsoft.com/office/officeart/2005/8/layout/hierarchy5"/>
    <dgm:cxn modelId="{50A70310-49A7-4AFE-A156-5BC9D73D8DE2}" type="presParOf" srcId="{B2413261-AE8E-4DFE-969B-496342514F9B}" destId="{B4F461F8-FBF1-4AA2-9369-9A14C6D4B1CE}" srcOrd="1" destOrd="0" presId="urn:microsoft.com/office/officeart/2005/8/layout/hierarchy5"/>
    <dgm:cxn modelId="{0DD9B8C7-442F-41F5-B5A2-D9E86F0C2902}" type="presParOf" srcId="{F983733A-EA7D-482C-8E26-8B6ACB5534A7}" destId="{355B4CB1-E116-45F3-AE14-B80A5745EA8B}" srcOrd="10" destOrd="0" presId="urn:microsoft.com/office/officeart/2005/8/layout/hierarchy5"/>
    <dgm:cxn modelId="{77588285-6D42-4EA9-8137-23A529B64461}" type="presParOf" srcId="{355B4CB1-E116-45F3-AE14-B80A5745EA8B}" destId="{AEEB7BE6-7BC8-4E0C-8781-AB9E744DF3FA}" srcOrd="0" destOrd="0" presId="urn:microsoft.com/office/officeart/2005/8/layout/hierarchy5"/>
    <dgm:cxn modelId="{4AC61767-5A08-4A2E-B63E-C567D61E5BDC}" type="presParOf" srcId="{F983733A-EA7D-482C-8E26-8B6ACB5534A7}" destId="{76F6C84B-E6E4-4905-912F-65382D01A854}" srcOrd="11" destOrd="0" presId="urn:microsoft.com/office/officeart/2005/8/layout/hierarchy5"/>
    <dgm:cxn modelId="{D8F0943C-FAB0-4E04-B018-11C0DFF9B9BA}" type="presParOf" srcId="{76F6C84B-E6E4-4905-912F-65382D01A854}" destId="{4DBEA9BA-DDC6-4A54-A999-FF103133C544}" srcOrd="0" destOrd="0" presId="urn:microsoft.com/office/officeart/2005/8/layout/hierarchy5"/>
    <dgm:cxn modelId="{04FBB836-3222-4066-813A-292B44CE8777}" type="presParOf" srcId="{76F6C84B-E6E4-4905-912F-65382D01A854}" destId="{F9F093D0-06E4-4CAC-B9C3-933769BF35B8}" srcOrd="1" destOrd="0" presId="urn:microsoft.com/office/officeart/2005/8/layout/hierarchy5"/>
    <dgm:cxn modelId="{E52CBEE2-694B-4BB7-8C6D-8B6652D2BD37}" type="presParOf" srcId="{5AD5ABDD-8A1E-4DB9-A6E9-044CBFE93877}" destId="{8268180F-53B6-4B2B-9DEA-EADF0AFB9EE8}"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56318-6DC7-4DC7-9A4C-A9E9F4CEB698}">
      <dsp:nvSpPr>
        <dsp:cNvPr id="0" name=""/>
        <dsp:cNvSpPr/>
      </dsp:nvSpPr>
      <dsp:spPr>
        <a:xfrm>
          <a:off x="0" y="2201828"/>
          <a:ext cx="1529292" cy="764646"/>
        </a:xfrm>
        <a:prstGeom prst="roundRect">
          <a:avLst>
            <a:gd name="adj" fmla="val 10000"/>
          </a:avLst>
        </a:prstGeom>
        <a:solidFill>
          <a:srgbClr val="4EA6DC">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二維條碼</a:t>
          </a:r>
          <a:br>
            <a:rPr lang="en-US" altLang="zh-TW"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br>
          <a:r>
            <a:rPr lang="en-US" altLang="zh-TW"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a:t>
          </a:r>
          <a:r>
            <a:rPr lang="en-US" altLang="zh-TW" sz="2000" b="0" i="0" kern="1200" dirty="0" err="1">
              <a:solidFill>
                <a:sysClr val="window" lastClr="FFFFFF"/>
              </a:solidFill>
              <a:latin typeface="Noto Sans CJK TC Medium" panose="020B0600000000000000" pitchFamily="34" charset="-120"/>
              <a:ea typeface="Noto Sans CJK TC Medium" panose="020B0600000000000000" pitchFamily="34" charset="-120"/>
              <a:cs typeface="+mn-cs"/>
            </a:rPr>
            <a:t>QR</a:t>
          </a:r>
          <a:r>
            <a:rPr lang="en-US" altLang="zh-TW"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 Code)</a:t>
          </a:r>
          <a:endPar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endParaRPr>
        </a:p>
      </dsp:txBody>
      <dsp:txXfrm>
        <a:off x="22396" y="2224224"/>
        <a:ext cx="1484500" cy="719854"/>
      </dsp:txXfrm>
    </dsp:sp>
    <dsp:sp modelId="{96F8E0AB-15EA-49FF-A1E7-08690E385FEF}">
      <dsp:nvSpPr>
        <dsp:cNvPr id="0" name=""/>
        <dsp:cNvSpPr/>
      </dsp:nvSpPr>
      <dsp:spPr>
        <a:xfrm rot="17132988">
          <a:off x="694211" y="1471656"/>
          <a:ext cx="2281880" cy="26630"/>
        </a:xfrm>
        <a:custGeom>
          <a:avLst/>
          <a:gdLst/>
          <a:ahLst/>
          <a:cxnLst/>
          <a:rect l="0" t="0" r="0" b="0"/>
          <a:pathLst>
            <a:path>
              <a:moveTo>
                <a:pt x="0" y="15842"/>
              </a:moveTo>
              <a:lnTo>
                <a:pt x="2232659" y="15842"/>
              </a:lnTo>
            </a:path>
          </a:pathLst>
        </a:custGeom>
        <a:noFill/>
        <a:ln w="19050" cap="flat" cmpd="sng" algn="ctr">
          <a:solidFill>
            <a:srgbClr val="8971E1">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sp:txBody>
      <dsp:txXfrm>
        <a:off x="1764899" y="1524638"/>
        <a:ext cx="0" cy="0"/>
      </dsp:txXfrm>
    </dsp:sp>
    <dsp:sp modelId="{5DD5188B-8664-44F9-A191-6EECDE883344}">
      <dsp:nvSpPr>
        <dsp:cNvPr id="0" name=""/>
        <dsp:cNvSpPr/>
      </dsp:nvSpPr>
      <dsp:spPr>
        <a:xfrm>
          <a:off x="2141009" y="3469"/>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0" i="0" kern="1200" dirty="0" err="1">
              <a:solidFill>
                <a:sysClr val="window" lastClr="FFFFFF"/>
              </a:solidFill>
              <a:latin typeface="Noto Sans CJK TC Medium" panose="020B0600000000000000" pitchFamily="34" charset="-120"/>
              <a:ea typeface="Noto Sans CJK TC Medium" panose="020B0600000000000000" pitchFamily="34" charset="-120"/>
              <a:cs typeface="+mn-cs"/>
            </a:rPr>
            <a:t>GOMAJI</a:t>
          </a:r>
          <a:r>
            <a:rPr lang="en-US"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 Pay</a:t>
          </a:r>
          <a:endPar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endParaRPr>
        </a:p>
      </dsp:txBody>
      <dsp:txXfrm>
        <a:off x="2163405" y="25865"/>
        <a:ext cx="1484500" cy="719854"/>
      </dsp:txXfrm>
    </dsp:sp>
    <dsp:sp modelId="{9065A0F2-9733-4C51-B2F7-99365BBEFAEC}">
      <dsp:nvSpPr>
        <dsp:cNvPr id="0" name=""/>
        <dsp:cNvSpPr/>
      </dsp:nvSpPr>
      <dsp:spPr>
        <a:xfrm rot="17692822">
          <a:off x="1108171" y="1911328"/>
          <a:ext cx="1453959" cy="26630"/>
        </a:xfrm>
        <a:custGeom>
          <a:avLst/>
          <a:gdLst/>
          <a:ahLst/>
          <a:cxnLst/>
          <a:rect l="0" t="0" r="0" b="0"/>
          <a:pathLst>
            <a:path>
              <a:moveTo>
                <a:pt x="0" y="15842"/>
              </a:moveTo>
              <a:lnTo>
                <a:pt x="1284399" y="15842"/>
              </a:lnTo>
            </a:path>
          </a:pathLst>
        </a:custGeom>
        <a:noFill/>
        <a:ln w="19050" cap="flat" cmpd="sng" algn="ctr">
          <a:solidFill>
            <a:srgbClr val="8971E1">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sp:txBody>
      <dsp:txXfrm>
        <a:off x="1786883" y="1942325"/>
        <a:ext cx="0" cy="0"/>
      </dsp:txXfrm>
    </dsp:sp>
    <dsp:sp modelId="{2B90F36D-5F9A-40D3-89EB-3F15DD9865EA}">
      <dsp:nvSpPr>
        <dsp:cNvPr id="0" name=""/>
        <dsp:cNvSpPr/>
      </dsp:nvSpPr>
      <dsp:spPr>
        <a:xfrm>
          <a:off x="2141009" y="882813"/>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歐付寶</a:t>
          </a:r>
        </a:p>
      </dsp:txBody>
      <dsp:txXfrm>
        <a:off x="2163405" y="905209"/>
        <a:ext cx="1484500" cy="719854"/>
      </dsp:txXfrm>
    </dsp:sp>
    <dsp:sp modelId="{C35D374D-8A14-4434-B09E-48ADD80EBCE8}">
      <dsp:nvSpPr>
        <dsp:cNvPr id="0" name=""/>
        <dsp:cNvSpPr/>
      </dsp:nvSpPr>
      <dsp:spPr>
        <a:xfrm rot="19457599">
          <a:off x="1458485" y="2351000"/>
          <a:ext cx="753331" cy="26630"/>
        </a:xfrm>
        <a:custGeom>
          <a:avLst/>
          <a:gdLst/>
          <a:ahLst/>
          <a:cxnLst/>
          <a:rect l="0" t="0" r="0" b="0"/>
          <a:pathLst>
            <a:path>
              <a:moveTo>
                <a:pt x="0" y="15842"/>
              </a:moveTo>
              <a:lnTo>
                <a:pt x="733474" y="15842"/>
              </a:lnTo>
            </a:path>
          </a:pathLst>
        </a:custGeom>
        <a:noFill/>
        <a:ln w="19050" cap="flat" cmpd="sng" algn="ctr">
          <a:solidFill>
            <a:srgbClr val="8971E1">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sp:txBody>
      <dsp:txXfrm>
        <a:off x="1808867" y="2360014"/>
        <a:ext cx="0" cy="0"/>
      </dsp:txXfrm>
    </dsp:sp>
    <dsp:sp modelId="{62A3D0E3-9205-4C2F-99B5-04D816FDB954}">
      <dsp:nvSpPr>
        <dsp:cNvPr id="0" name=""/>
        <dsp:cNvSpPr/>
      </dsp:nvSpPr>
      <dsp:spPr>
        <a:xfrm>
          <a:off x="2141009" y="1762156"/>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Pi</a:t>
          </a:r>
          <a:r>
            <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行動錢包</a:t>
          </a:r>
        </a:p>
      </dsp:txBody>
      <dsp:txXfrm>
        <a:off x="2163405" y="1784552"/>
        <a:ext cx="1484500" cy="719854"/>
      </dsp:txXfrm>
    </dsp:sp>
    <dsp:sp modelId="{9A70D39F-10B1-4A7B-BD46-FD22F5FA8051}">
      <dsp:nvSpPr>
        <dsp:cNvPr id="0" name=""/>
        <dsp:cNvSpPr/>
      </dsp:nvSpPr>
      <dsp:spPr>
        <a:xfrm rot="2142401">
          <a:off x="1458485" y="2790671"/>
          <a:ext cx="753331" cy="26630"/>
        </a:xfrm>
        <a:custGeom>
          <a:avLst/>
          <a:gdLst/>
          <a:ahLst/>
          <a:cxnLst/>
          <a:rect l="0" t="0" r="0" b="0"/>
          <a:pathLst>
            <a:path>
              <a:moveTo>
                <a:pt x="0" y="15842"/>
              </a:moveTo>
              <a:lnTo>
                <a:pt x="1284399" y="15842"/>
              </a:lnTo>
            </a:path>
          </a:pathLst>
        </a:custGeom>
        <a:noFill/>
        <a:ln w="19050" cap="flat" cmpd="sng" algn="ctr">
          <a:solidFill>
            <a:srgbClr val="8971E1">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sp:txBody>
      <dsp:txXfrm>
        <a:off x="1830850" y="2777703"/>
        <a:ext cx="0" cy="0"/>
      </dsp:txXfrm>
    </dsp:sp>
    <dsp:sp modelId="{2A0E1F9D-6DF8-45A6-AB75-A9D57DA7367F}">
      <dsp:nvSpPr>
        <dsp:cNvPr id="0" name=""/>
        <dsp:cNvSpPr/>
      </dsp:nvSpPr>
      <dsp:spPr>
        <a:xfrm>
          <a:off x="2141009" y="2641499"/>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街口支付</a:t>
          </a:r>
        </a:p>
      </dsp:txBody>
      <dsp:txXfrm>
        <a:off x="2163405" y="2663895"/>
        <a:ext cx="1484500" cy="719854"/>
      </dsp:txXfrm>
    </dsp:sp>
    <dsp:sp modelId="{D0DA77BF-316E-41A6-9AC0-EABAE6D839A0}">
      <dsp:nvSpPr>
        <dsp:cNvPr id="0" name=""/>
        <dsp:cNvSpPr/>
      </dsp:nvSpPr>
      <dsp:spPr>
        <a:xfrm rot="3907178">
          <a:off x="1108171" y="3230343"/>
          <a:ext cx="1453959" cy="26630"/>
        </a:xfrm>
        <a:custGeom>
          <a:avLst/>
          <a:gdLst/>
          <a:ahLst/>
          <a:cxnLst/>
          <a:rect l="0" t="0" r="0" b="0"/>
          <a:pathLst>
            <a:path>
              <a:moveTo>
                <a:pt x="0" y="15842"/>
              </a:moveTo>
              <a:lnTo>
                <a:pt x="2232659" y="15842"/>
              </a:lnTo>
            </a:path>
          </a:pathLst>
        </a:custGeom>
        <a:noFill/>
        <a:ln w="19050" cap="flat" cmpd="sng" algn="ctr">
          <a:solidFill>
            <a:srgbClr val="8971E1">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solidFill>
              <a:sysClr val="windowText" lastClr="000000">
                <a:hueOff val="0"/>
                <a:satOff val="0"/>
                <a:lumOff val="0"/>
                <a:alphaOff val="0"/>
              </a:sysClr>
            </a:solidFill>
            <a:latin typeface="Noto Sans CJK TC Medium" panose="020B0600000000000000" pitchFamily="34" charset="-120"/>
            <a:ea typeface="Noto Sans CJK TC Medium" panose="020B0600000000000000" pitchFamily="34" charset="-120"/>
            <a:cs typeface="+mn-cs"/>
          </a:endParaRPr>
        </a:p>
      </dsp:txBody>
      <dsp:txXfrm>
        <a:off x="1852833" y="3195391"/>
        <a:ext cx="0" cy="0"/>
      </dsp:txXfrm>
    </dsp:sp>
    <dsp:sp modelId="{50D1F9E9-93B9-49D2-9940-5F7A0BF6A386}">
      <dsp:nvSpPr>
        <dsp:cNvPr id="0" name=""/>
        <dsp:cNvSpPr/>
      </dsp:nvSpPr>
      <dsp:spPr>
        <a:xfrm>
          <a:off x="2141009" y="3520843"/>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LINE Pay</a:t>
          </a:r>
          <a:endPar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endParaRPr>
        </a:p>
      </dsp:txBody>
      <dsp:txXfrm>
        <a:off x="2163405" y="3543239"/>
        <a:ext cx="1484500" cy="719854"/>
      </dsp:txXfrm>
    </dsp:sp>
    <dsp:sp modelId="{355B4CB1-E116-45F3-AE14-B80A5745EA8B}">
      <dsp:nvSpPr>
        <dsp:cNvPr id="0" name=""/>
        <dsp:cNvSpPr/>
      </dsp:nvSpPr>
      <dsp:spPr>
        <a:xfrm rot="4467012">
          <a:off x="694211" y="3670015"/>
          <a:ext cx="2281880" cy="26630"/>
        </a:xfrm>
        <a:custGeom>
          <a:avLst/>
          <a:gdLst/>
          <a:ahLst/>
          <a:cxnLst/>
          <a:rect l="0" t="0" r="0" b="0"/>
          <a:pathLst>
            <a:path>
              <a:moveTo>
                <a:pt x="0" y="13315"/>
              </a:moveTo>
              <a:lnTo>
                <a:pt x="2281880" y="1331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TW" altLang="en-US" sz="800" b="0" i="0" kern="1200">
            <a:latin typeface="Noto Sans CJK TC Medium" panose="020B0600000000000000" pitchFamily="34" charset="-120"/>
            <a:ea typeface="Noto Sans CJK TC Medium" panose="020B0600000000000000" pitchFamily="34" charset="-120"/>
          </a:endParaRPr>
        </a:p>
      </dsp:txBody>
      <dsp:txXfrm>
        <a:off x="1778104" y="3626283"/>
        <a:ext cx="114094" cy="114094"/>
      </dsp:txXfrm>
    </dsp:sp>
    <dsp:sp modelId="{4DBEA9BA-DDC6-4A54-A999-FF103133C544}">
      <dsp:nvSpPr>
        <dsp:cNvPr id="0" name=""/>
        <dsp:cNvSpPr/>
      </dsp:nvSpPr>
      <dsp:spPr>
        <a:xfrm>
          <a:off x="2141009" y="4400186"/>
          <a:ext cx="1529292" cy="764646"/>
        </a:xfrm>
        <a:prstGeom prst="roundRect">
          <a:avLst>
            <a:gd name="adj" fmla="val 10000"/>
          </a:avLst>
        </a:prstGeom>
        <a:solidFill>
          <a:srgbClr val="8971E1">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TW" altLang="en-US" sz="2000" b="0" i="0" kern="1200" dirty="0">
              <a:solidFill>
                <a:sysClr val="window" lastClr="FFFFFF"/>
              </a:solidFill>
              <a:latin typeface="Noto Sans CJK TC Medium" panose="020B0600000000000000" pitchFamily="34" charset="-120"/>
              <a:ea typeface="Noto Sans CJK TC Medium" panose="020B0600000000000000" pitchFamily="34" charset="-120"/>
              <a:cs typeface="+mn-cs"/>
            </a:rPr>
            <a:t>微信支付</a:t>
          </a:r>
        </a:p>
      </dsp:txBody>
      <dsp:txXfrm>
        <a:off x="2163405" y="4422582"/>
        <a:ext cx="1484500" cy="7198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6D79E-03DF-4123-A705-0776364044A4}" type="datetimeFigureOut">
              <a:rPr lang="zh-TW" altLang="en-US" smtClean="0"/>
              <a:t>2017/4/25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19192-F6D0-4217-8031-44277A134F58}" type="slidenum">
              <a:rPr lang="zh-TW" altLang="en-US" smtClean="0"/>
              <a:t>‹#›</a:t>
            </a:fld>
            <a:endParaRPr lang="zh-TW" altLang="en-US"/>
          </a:p>
        </p:txBody>
      </p:sp>
    </p:spTree>
    <p:extLst>
      <p:ext uri="{BB962C8B-B14F-4D97-AF65-F5344CB8AC3E}">
        <p14:creationId xmlns:p14="http://schemas.microsoft.com/office/powerpoint/2010/main" val="125793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a:t>
            </a:fld>
            <a:endParaRPr lang="zh-TW" altLang="en-US"/>
          </a:p>
        </p:txBody>
      </p:sp>
    </p:spTree>
    <p:extLst>
      <p:ext uri="{BB962C8B-B14F-4D97-AF65-F5344CB8AC3E}">
        <p14:creationId xmlns:p14="http://schemas.microsoft.com/office/powerpoint/2010/main" val="74491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遠端支付</a:t>
            </a:r>
          </a:p>
          <a:p>
            <a:r>
              <a:rPr lang="zh-TW" altLang="en-US" dirty="0"/>
              <a:t>不需將手機或行動裝置靠近任何感應器、讀卡機，就可以完成支付作業稱為遠端支付。更簡單地說，遠端支付就是電子商務及行動商務，用筆電或手機完成購物程序，在網路上刷信用卡、金融卡或是以電子優惠券支付費用，即可算是遠端的行動支付。</a:t>
            </a:r>
          </a:p>
          <a:p>
            <a:r>
              <a:rPr lang="zh-TW" altLang="en-US" dirty="0"/>
              <a:t>這種服務多半需要你事先或是當下輸入信用卡或金融卡的資料，搭配消費授權碼的安全措施進行扣款，對於許多消費者來說，掏錢包、拿出信用卡輸入資料，是一件十分麻煩的事，但現在已經出現許多服務，讓你只須輸入一次資料，之後就能直接進行扣款，程序簡化後相當方便，高鐵自家的訂票 </a:t>
            </a:r>
            <a:r>
              <a:rPr lang="en-US" altLang="zh-TW" dirty="0"/>
              <a:t>App </a:t>
            </a:r>
            <a:r>
              <a:rPr lang="zh-TW" altLang="en-US" dirty="0"/>
              <a:t>就是典型的例子。</a:t>
            </a:r>
            <a:endParaRPr lang="en-US" altLang="zh-TW" dirty="0"/>
          </a:p>
          <a:p>
            <a:endParaRPr lang="en-US" altLang="zh-TW" dirty="0"/>
          </a:p>
          <a:p>
            <a:endParaRPr lang="en-US" altLang="zh-TW" dirty="0"/>
          </a:p>
          <a:p>
            <a:r>
              <a:rPr lang="zh-TW" altLang="en-US" dirty="0"/>
              <a:t>何謂第三方支付？</a:t>
            </a:r>
            <a:r>
              <a:rPr lang="en-US" altLang="zh-TW" dirty="0"/>
              <a:t>(Third-Party Payment)</a:t>
            </a:r>
          </a:p>
          <a:p>
            <a:endParaRPr lang="en-US" altLang="zh-TW" dirty="0"/>
          </a:p>
          <a:p>
            <a:r>
              <a:rPr lang="zh-TW" altLang="en-US" dirty="0"/>
              <a:t>指的是由第三方業者居中於買賣家之間進行收付款作業的交易方式。也就是說，當交易時，買家先把錢交給第三人，等收到貨物沒問題後，第三人才將貨款給賣家。這時候的第三人指的就是「第三方支付」。例如</a:t>
            </a:r>
            <a:r>
              <a:rPr lang="en-US" altLang="zh-TW" dirty="0"/>
              <a:t>Yahoo</a:t>
            </a:r>
            <a:r>
              <a:rPr lang="zh-TW" altLang="en-US" dirty="0"/>
              <a:t>奇摩輕鬆付（</a:t>
            </a:r>
            <a:r>
              <a:rPr lang="en-US" altLang="zh-TW" dirty="0"/>
              <a:t>Yahoo!</a:t>
            </a:r>
            <a:r>
              <a:rPr lang="zh-TW" altLang="en-US" dirty="0"/>
              <a:t>奇摩）、樂點卡（遊戲橘子）、豐掌櫃（永豐商業銀行）、</a:t>
            </a:r>
            <a:r>
              <a:rPr lang="en-US" altLang="zh-TW" dirty="0" err="1"/>
              <a:t>Pockii</a:t>
            </a:r>
            <a:r>
              <a:rPr lang="zh-TW" altLang="en-US" dirty="0"/>
              <a:t>（中國信託商業銀行）、支付連（</a:t>
            </a:r>
            <a:r>
              <a:rPr lang="en-US" altLang="zh-TW" dirty="0" err="1"/>
              <a:t>PChome_Online</a:t>
            </a:r>
            <a:r>
              <a:rPr lang="zh-TW" altLang="en-US" dirty="0"/>
              <a:t>網路家庭）等等，就是台灣比較知名的第三方支付服務。</a:t>
            </a:r>
            <a:endParaRPr lang="en-US" altLang="zh-TW" dirty="0"/>
          </a:p>
          <a:p>
            <a:endParaRPr lang="en-US" altLang="zh-TW" dirty="0"/>
          </a:p>
          <a:p>
            <a:r>
              <a:rPr lang="zh-TW" altLang="en-US" dirty="0"/>
              <a:t>近端支付</a:t>
            </a:r>
          </a:p>
          <a:p>
            <a:r>
              <a:rPr lang="zh-TW" altLang="en-US" dirty="0"/>
              <a:t>近端支付指需要進行感應的支付方式，以行動載具靠近資料讀取設備，完成交易程序，諸如 </a:t>
            </a:r>
            <a:r>
              <a:rPr lang="en-US" altLang="zh-TW" dirty="0"/>
              <a:t>NFC </a:t>
            </a:r>
            <a:r>
              <a:rPr lang="zh-TW" altLang="en-US" dirty="0"/>
              <a:t>手機信用卡、</a:t>
            </a:r>
            <a:r>
              <a:rPr lang="en-US" altLang="zh-TW" dirty="0"/>
              <a:t>Apple Pay </a:t>
            </a:r>
            <a:r>
              <a:rPr lang="zh-TW" altLang="en-US" dirty="0"/>
              <a:t>都是近端支付。相較於遠端支付，近端支付目前多用於商店的小額交易、或是交通運輸系統，因為台灣仍有交易金額的限制，所以可應用的範圍並不大，如果主管機關鬆綁法規，以後只要消費者持有 </a:t>
            </a:r>
            <a:r>
              <a:rPr lang="en-US" altLang="zh-TW" dirty="0"/>
              <a:t>NFC </a:t>
            </a:r>
            <a:r>
              <a:rPr lang="zh-TW" altLang="en-US" dirty="0"/>
              <a:t>功能的手機，又取得安全元件的服務，近端的行動支付應該會深入我們生活的每個面向，就如同信用卡及悠遊卡一樣普及。</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11</a:t>
            </a:fld>
            <a:endParaRPr lang="zh-TW" altLang="en-US"/>
          </a:p>
        </p:txBody>
      </p:sp>
    </p:spTree>
    <p:extLst>
      <p:ext uri="{BB962C8B-B14F-4D97-AF65-F5344CB8AC3E}">
        <p14:creationId xmlns:p14="http://schemas.microsoft.com/office/powerpoint/2010/main" val="288659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12</a:t>
            </a:fld>
            <a:endParaRPr lang="zh-TW" altLang="en-US"/>
          </a:p>
        </p:txBody>
      </p:sp>
    </p:spTree>
    <p:extLst>
      <p:ext uri="{BB962C8B-B14F-4D97-AF65-F5344CB8AC3E}">
        <p14:creationId xmlns:p14="http://schemas.microsoft.com/office/powerpoint/2010/main" val="281538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13</a:t>
            </a:fld>
            <a:endParaRPr lang="zh-TW" altLang="en-US"/>
          </a:p>
        </p:txBody>
      </p:sp>
    </p:spTree>
    <p:extLst>
      <p:ext uri="{BB962C8B-B14F-4D97-AF65-F5344CB8AC3E}">
        <p14:creationId xmlns:p14="http://schemas.microsoft.com/office/powerpoint/2010/main" val="252432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遠端支付</a:t>
            </a:r>
          </a:p>
          <a:p>
            <a:r>
              <a:rPr lang="zh-TW" altLang="en-US" dirty="0"/>
              <a:t>不需將手機或行動裝置靠近任何感應器、讀卡機，就可以完成支付作業稱為遠端支付。更簡單地說，遠端支付就是電子商務及行動商務，用筆電或手機完成購物程序，在網路上刷信用卡、金融卡或是以電子優惠券支付費用，即可算是遠端的行動支付。</a:t>
            </a:r>
          </a:p>
          <a:p>
            <a:r>
              <a:rPr lang="zh-TW" altLang="en-US" dirty="0"/>
              <a:t>這種服務多半需要你事先或是當下輸入信用卡或金融卡的資料，搭配消費授權碼的安全措施進行扣款，對於許多消費者來說，掏錢包、拿出信用卡輸入資料，是一件十分麻煩的事，但現在已經出現許多服務，讓你只須輸入一次資料，之後就能直接進行扣款，程序簡化後相當方便，高鐵自家的訂票 </a:t>
            </a:r>
            <a:r>
              <a:rPr lang="en-US" altLang="zh-TW" dirty="0"/>
              <a:t>App </a:t>
            </a:r>
            <a:r>
              <a:rPr lang="zh-TW" altLang="en-US" dirty="0"/>
              <a:t>就是典型的例子。</a:t>
            </a:r>
            <a:endParaRPr lang="en-US" altLang="zh-TW" dirty="0"/>
          </a:p>
          <a:p>
            <a:endParaRPr lang="en-US" altLang="zh-TW" dirty="0"/>
          </a:p>
          <a:p>
            <a:endParaRPr lang="en-US" altLang="zh-TW" dirty="0"/>
          </a:p>
          <a:p>
            <a:r>
              <a:rPr lang="zh-TW" altLang="en-US" dirty="0"/>
              <a:t>何謂第三方支付？</a:t>
            </a:r>
            <a:r>
              <a:rPr lang="en-US" altLang="zh-TW" dirty="0"/>
              <a:t>(Third-Party Payment)</a:t>
            </a:r>
          </a:p>
          <a:p>
            <a:endParaRPr lang="en-US" altLang="zh-TW" dirty="0"/>
          </a:p>
          <a:p>
            <a:r>
              <a:rPr lang="zh-TW" altLang="en-US" dirty="0"/>
              <a:t>指的是由第三方業者居中於買賣家之間進行收付款作業的交易方式。也就是說，當交易時，買家先把錢交給第三人，等收到貨物沒問題後，第三人才將貨款給賣家。這時候的第三人指的就是「第三方支付」。例如</a:t>
            </a:r>
            <a:r>
              <a:rPr lang="en-US" altLang="zh-TW" dirty="0"/>
              <a:t>Yahoo</a:t>
            </a:r>
            <a:r>
              <a:rPr lang="zh-TW" altLang="en-US" dirty="0"/>
              <a:t>奇摩輕鬆付（</a:t>
            </a:r>
            <a:r>
              <a:rPr lang="en-US" altLang="zh-TW" dirty="0"/>
              <a:t>Yahoo!</a:t>
            </a:r>
            <a:r>
              <a:rPr lang="zh-TW" altLang="en-US" dirty="0"/>
              <a:t>奇摩）、樂點卡（遊戲橘子）、豐掌櫃（永豐商業銀行）、</a:t>
            </a:r>
            <a:r>
              <a:rPr lang="en-US" altLang="zh-TW" dirty="0" err="1"/>
              <a:t>Pockii</a:t>
            </a:r>
            <a:r>
              <a:rPr lang="zh-TW" altLang="en-US" dirty="0"/>
              <a:t>（中國信託商業銀行）、支付連（</a:t>
            </a:r>
            <a:r>
              <a:rPr lang="en-US" altLang="zh-TW" dirty="0" err="1"/>
              <a:t>PChome_Online</a:t>
            </a:r>
            <a:r>
              <a:rPr lang="zh-TW" altLang="en-US" dirty="0"/>
              <a:t>網路家庭）等等，就是台灣比較知名的第三方支付服務。</a:t>
            </a:r>
            <a:endParaRPr lang="en-US" altLang="zh-TW" dirty="0"/>
          </a:p>
          <a:p>
            <a:endParaRPr lang="en-US" altLang="zh-TW" dirty="0"/>
          </a:p>
          <a:p>
            <a:r>
              <a:rPr lang="zh-TW" altLang="en-US" dirty="0"/>
              <a:t>近端支付</a:t>
            </a:r>
          </a:p>
          <a:p>
            <a:r>
              <a:rPr lang="zh-TW" altLang="en-US" dirty="0"/>
              <a:t>近端支付指需要進行感應的支付方式，以行動載具靠近資料讀取設備，完成交易程序，諸如 </a:t>
            </a:r>
            <a:r>
              <a:rPr lang="en-US" altLang="zh-TW" dirty="0"/>
              <a:t>NFC </a:t>
            </a:r>
            <a:r>
              <a:rPr lang="zh-TW" altLang="en-US" dirty="0"/>
              <a:t>手機信用卡、</a:t>
            </a:r>
            <a:r>
              <a:rPr lang="en-US" altLang="zh-TW" dirty="0"/>
              <a:t>Apple Pay </a:t>
            </a:r>
            <a:r>
              <a:rPr lang="zh-TW" altLang="en-US" dirty="0"/>
              <a:t>都是近端支付。相較於遠端支付，近端支付目前多用於商店的小額交易、或是交通運輸系統，因為台灣仍有交易金額的限制，所以可應用的範圍並不大，如果主管機關鬆綁法規，以後只要消費者持有 </a:t>
            </a:r>
            <a:r>
              <a:rPr lang="en-US" altLang="zh-TW" dirty="0"/>
              <a:t>NFC </a:t>
            </a:r>
            <a:r>
              <a:rPr lang="zh-TW" altLang="en-US" dirty="0"/>
              <a:t>功能的手機，又取得安全元件的服務，近端的行動支付應該會深入我們生活的每個面向，就如同信用卡及悠遊卡一樣普及。</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14</a:t>
            </a:fld>
            <a:endParaRPr lang="zh-TW" altLang="en-US"/>
          </a:p>
        </p:txBody>
      </p:sp>
    </p:spTree>
    <p:extLst>
      <p:ext uri="{BB962C8B-B14F-4D97-AF65-F5344CB8AC3E}">
        <p14:creationId xmlns:p14="http://schemas.microsoft.com/office/powerpoint/2010/main" val="222927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15</a:t>
            </a:fld>
            <a:endParaRPr lang="zh-TW" altLang="en-US"/>
          </a:p>
        </p:txBody>
      </p:sp>
    </p:spTree>
    <p:extLst>
      <p:ext uri="{BB962C8B-B14F-4D97-AF65-F5344CB8AC3E}">
        <p14:creationId xmlns:p14="http://schemas.microsoft.com/office/powerpoint/2010/main" val="174329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 </a:t>
            </a:r>
            <a:r>
              <a:rPr lang="en-US" altLang="zh-TW" dirty="0"/>
              <a:t>SIM </a:t>
            </a:r>
            <a:r>
              <a:rPr lang="zh-TW" altLang="en-US" dirty="0"/>
              <a:t>卡的模式中，由於行動網路業者與發卡機構共用 </a:t>
            </a:r>
            <a:r>
              <a:rPr lang="en-US" altLang="zh-TW" dirty="0"/>
              <a:t>SIM </a:t>
            </a:r>
            <a:r>
              <a:rPr lang="zh-TW" altLang="en-US" dirty="0"/>
              <a:t>卡做為安全元件，但各自也有各自的保密需求，因此需透過公正的第三方：也就是 </a:t>
            </a:r>
            <a:r>
              <a:rPr lang="en-US" altLang="zh-TW" dirty="0"/>
              <a:t>TSM </a:t>
            </a:r>
            <a:r>
              <a:rPr lang="zh-TW" altLang="en-US" dirty="0"/>
              <a:t>信託服務管理機構來負責中間的資料交換與整合。</a:t>
            </a:r>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16</a:t>
            </a:fld>
            <a:endParaRPr lang="zh-TW" altLang="en-US"/>
          </a:p>
        </p:txBody>
      </p:sp>
    </p:spTree>
    <p:extLst>
      <p:ext uri="{BB962C8B-B14F-4D97-AF65-F5344CB8AC3E}">
        <p14:creationId xmlns:p14="http://schemas.microsoft.com/office/powerpoint/2010/main" val="3874275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 </a:t>
            </a:r>
            <a:r>
              <a:rPr lang="en-US" altLang="zh-TW" dirty="0"/>
              <a:t>SIM </a:t>
            </a:r>
            <a:r>
              <a:rPr lang="zh-TW" altLang="en-US" dirty="0"/>
              <a:t>卡的模式中，由於行動網路業者與發卡機構共用 </a:t>
            </a:r>
            <a:r>
              <a:rPr lang="en-US" altLang="zh-TW" dirty="0"/>
              <a:t>SIM </a:t>
            </a:r>
            <a:r>
              <a:rPr lang="zh-TW" altLang="en-US" dirty="0"/>
              <a:t>卡做為安全元件，但各自也有各自的保密需求，因此需透過公正的第三方：也就是 </a:t>
            </a:r>
            <a:r>
              <a:rPr lang="en-US" altLang="zh-TW" dirty="0"/>
              <a:t>TSM </a:t>
            </a:r>
            <a:r>
              <a:rPr lang="zh-TW" altLang="en-US" dirty="0"/>
              <a:t>信託服務管理機構來負責中間的資料交換與整合。</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TSM </a:t>
            </a:r>
            <a:r>
              <a:rPr lang="zh-TW" altLang="en-US" sz="1200" b="1" i="0" kern="1200" dirty="0">
                <a:solidFill>
                  <a:schemeClr val="tx1"/>
                </a:solidFill>
                <a:effectLst/>
                <a:latin typeface="+mn-lt"/>
                <a:ea typeface="+mn-ea"/>
                <a:cs typeface="+mn-cs"/>
              </a:rPr>
              <a:t>中 </a:t>
            </a:r>
            <a:r>
              <a:rPr lang="en-US" altLang="zh-TW" sz="1200" b="1" i="0" kern="1200" dirty="0">
                <a:solidFill>
                  <a:schemeClr val="tx1"/>
                </a:solidFill>
                <a:effectLst/>
                <a:latin typeface="+mn-lt"/>
                <a:ea typeface="+mn-ea"/>
                <a:cs typeface="+mn-cs"/>
              </a:rPr>
              <a:t>NFC </a:t>
            </a:r>
            <a:r>
              <a:rPr lang="zh-TW" altLang="en-US" sz="1200" b="1" i="0" kern="1200" dirty="0">
                <a:solidFill>
                  <a:schemeClr val="tx1"/>
                </a:solidFill>
                <a:effectLst/>
                <a:latin typeface="+mn-lt"/>
                <a:ea typeface="+mn-ea"/>
                <a:cs typeface="+mn-cs"/>
              </a:rPr>
              <a:t>終端機會和手機中的安全元件（</a:t>
            </a:r>
            <a:r>
              <a:rPr lang="en-US" altLang="zh-TW" sz="1200" b="1" i="0" kern="1200" dirty="0">
                <a:solidFill>
                  <a:schemeClr val="tx1"/>
                </a:solidFill>
                <a:effectLst/>
                <a:latin typeface="+mn-lt"/>
                <a:ea typeface="+mn-ea"/>
                <a:cs typeface="+mn-cs"/>
              </a:rPr>
              <a:t>SE</a:t>
            </a:r>
            <a:r>
              <a:rPr lang="zh-TW" altLang="en-US" sz="1200" b="1" i="0" kern="1200" dirty="0">
                <a:solidFill>
                  <a:schemeClr val="tx1"/>
                </a:solidFill>
                <a:effectLst/>
                <a:latin typeface="+mn-lt"/>
                <a:ea typeface="+mn-ea"/>
                <a:cs typeface="+mn-cs"/>
              </a:rPr>
              <a:t>）進行資料交換，不會經過手機的 </a:t>
            </a:r>
            <a:r>
              <a:rPr lang="en-US" altLang="zh-TW" sz="1200" b="1" i="0" kern="1200" dirty="0">
                <a:solidFill>
                  <a:schemeClr val="tx1"/>
                </a:solidFill>
                <a:effectLst/>
                <a:latin typeface="+mn-lt"/>
                <a:ea typeface="+mn-ea"/>
                <a:cs typeface="+mn-cs"/>
              </a:rPr>
              <a:t>CPU </a:t>
            </a:r>
            <a:r>
              <a:rPr lang="zh-TW" altLang="en-US" sz="1200" b="1" i="0" kern="1200" dirty="0">
                <a:solidFill>
                  <a:schemeClr val="tx1"/>
                </a:solidFill>
                <a:effectLst/>
                <a:latin typeface="+mn-lt"/>
                <a:ea typeface="+mn-ea"/>
                <a:cs typeface="+mn-cs"/>
              </a:rPr>
              <a:t>或是應用程式。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17</a:t>
            </a:fld>
            <a:endParaRPr lang="zh-TW" altLang="en-US"/>
          </a:p>
        </p:txBody>
      </p:sp>
    </p:spTree>
    <p:extLst>
      <p:ext uri="{BB962C8B-B14F-4D97-AF65-F5344CB8AC3E}">
        <p14:creationId xmlns:p14="http://schemas.microsoft.com/office/powerpoint/2010/main" val="289985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19</a:t>
            </a:fld>
            <a:endParaRPr lang="zh-TW" altLang="en-US"/>
          </a:p>
        </p:txBody>
      </p:sp>
    </p:spTree>
    <p:extLst>
      <p:ext uri="{BB962C8B-B14F-4D97-AF65-F5344CB8AC3E}">
        <p14:creationId xmlns:p14="http://schemas.microsoft.com/office/powerpoint/2010/main" val="347931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20</a:t>
            </a:fld>
            <a:endParaRPr lang="zh-TW" altLang="en-US"/>
          </a:p>
        </p:txBody>
      </p:sp>
    </p:spTree>
    <p:extLst>
      <p:ext uri="{BB962C8B-B14F-4D97-AF65-F5344CB8AC3E}">
        <p14:creationId xmlns:p14="http://schemas.microsoft.com/office/powerpoint/2010/main" val="151126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，確認每一筆</a:t>
            </a:r>
            <a:r>
              <a:rPr lang="en-US" altLang="zh-TW" dirty="0"/>
              <a:t>NFC</a:t>
            </a:r>
            <a:r>
              <a:rPr lang="zh-TW" altLang="en-US" dirty="0"/>
              <a:t>行動支付交易的安全性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還省去討論安全元件究竟要放置在何處的困擾，整個生態系顯得較為單純。</a:t>
            </a:r>
            <a:endParaRPr lang="en-US" altLang="zh-TW" dirty="0"/>
          </a:p>
          <a:p>
            <a:r>
              <a:rPr lang="zh-TW" altLang="en-US" dirty="0"/>
              <a:t>安全性受到質疑</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21</a:t>
            </a:fld>
            <a:endParaRPr lang="zh-TW" altLang="en-US"/>
          </a:p>
        </p:txBody>
      </p:sp>
    </p:spTree>
    <p:extLst>
      <p:ext uri="{BB962C8B-B14F-4D97-AF65-F5344CB8AC3E}">
        <p14:creationId xmlns:p14="http://schemas.microsoft.com/office/powerpoint/2010/main" val="342522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a:t>
            </a:fld>
            <a:endParaRPr lang="zh-TW" altLang="en-US"/>
          </a:p>
        </p:txBody>
      </p:sp>
    </p:spTree>
    <p:extLst>
      <p:ext uri="{BB962C8B-B14F-4D97-AF65-F5344CB8AC3E}">
        <p14:creationId xmlns:p14="http://schemas.microsoft.com/office/powerpoint/2010/main" val="1291229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，確認每一筆</a:t>
            </a:r>
            <a:r>
              <a:rPr lang="en-US" altLang="zh-TW" dirty="0"/>
              <a:t>NFC</a:t>
            </a:r>
            <a:r>
              <a:rPr lang="zh-TW" altLang="en-US" dirty="0"/>
              <a:t>行動支付交易的安全性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還省去討論安全元件究竟要放置在何處的困擾，整個生態系顯得較為單純。</a:t>
            </a:r>
            <a:endParaRPr lang="en-US" altLang="zh-TW" dirty="0"/>
          </a:p>
          <a:p>
            <a:r>
              <a:rPr lang="zh-TW" altLang="en-US" dirty="0"/>
              <a:t>安全性受到質疑</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在 </a:t>
            </a:r>
            <a:r>
              <a:rPr lang="en-US" altLang="zh-TW" sz="1200" b="1" i="0" kern="1200" dirty="0">
                <a:solidFill>
                  <a:schemeClr val="tx1"/>
                </a:solidFill>
                <a:effectLst/>
                <a:latin typeface="+mn-lt"/>
                <a:ea typeface="+mn-ea"/>
                <a:cs typeface="+mn-cs"/>
              </a:rPr>
              <a:t>HCE </a:t>
            </a:r>
            <a:r>
              <a:rPr lang="zh-TW" altLang="en-US" sz="1200" b="1" i="0" kern="1200" dirty="0">
                <a:solidFill>
                  <a:schemeClr val="tx1"/>
                </a:solidFill>
                <a:effectLst/>
                <a:latin typeface="+mn-lt"/>
                <a:ea typeface="+mn-ea"/>
                <a:cs typeface="+mn-cs"/>
              </a:rPr>
              <a:t>中 </a:t>
            </a:r>
            <a:r>
              <a:rPr lang="en-US" altLang="zh-TW" sz="1200" b="1" i="0" kern="1200" dirty="0">
                <a:solidFill>
                  <a:schemeClr val="tx1"/>
                </a:solidFill>
                <a:effectLst/>
                <a:latin typeface="+mn-lt"/>
                <a:ea typeface="+mn-ea"/>
                <a:cs typeface="+mn-cs"/>
              </a:rPr>
              <a:t>NFC </a:t>
            </a:r>
            <a:r>
              <a:rPr lang="zh-TW" altLang="en-US" sz="1200" b="1" i="0" kern="1200" dirty="0">
                <a:solidFill>
                  <a:schemeClr val="tx1"/>
                </a:solidFill>
                <a:effectLst/>
                <a:latin typeface="+mn-lt"/>
                <a:ea typeface="+mn-ea"/>
                <a:cs typeface="+mn-cs"/>
              </a:rPr>
              <a:t>終端機直接和手機的 </a:t>
            </a:r>
            <a:r>
              <a:rPr lang="en-US" altLang="zh-TW" sz="1200" b="1" i="0" kern="1200" dirty="0">
                <a:solidFill>
                  <a:schemeClr val="tx1"/>
                </a:solidFill>
                <a:effectLst/>
                <a:latin typeface="+mn-lt"/>
                <a:ea typeface="+mn-ea"/>
                <a:cs typeface="+mn-cs"/>
              </a:rPr>
              <a:t>CPU </a:t>
            </a:r>
            <a:r>
              <a:rPr lang="zh-TW" altLang="en-US" sz="1200" b="1" i="0" kern="1200" dirty="0">
                <a:solidFill>
                  <a:schemeClr val="tx1"/>
                </a:solidFill>
                <a:effectLst/>
                <a:latin typeface="+mn-lt"/>
                <a:ea typeface="+mn-ea"/>
                <a:cs typeface="+mn-cs"/>
              </a:rPr>
              <a:t>交換資料，無須透過安全元件協議，也讓使用者無需換 </a:t>
            </a:r>
            <a:r>
              <a:rPr lang="en-US" altLang="zh-TW" sz="1200" b="1" i="0" kern="1200" dirty="0">
                <a:solidFill>
                  <a:schemeClr val="tx1"/>
                </a:solidFill>
                <a:effectLst/>
                <a:latin typeface="+mn-lt"/>
                <a:ea typeface="+mn-ea"/>
                <a:cs typeface="+mn-cs"/>
              </a:rPr>
              <a:t>SIM </a:t>
            </a:r>
            <a:r>
              <a:rPr lang="zh-TW" altLang="en-US" sz="1200" b="1" i="0" kern="1200" dirty="0">
                <a:solidFill>
                  <a:schemeClr val="tx1"/>
                </a:solidFill>
                <a:effectLst/>
                <a:latin typeface="+mn-lt"/>
                <a:ea typeface="+mn-ea"/>
                <a:cs typeface="+mn-cs"/>
              </a:rPr>
              <a:t>卡或是額外安裝任何卡片。</a:t>
            </a:r>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22</a:t>
            </a:fld>
            <a:endParaRPr lang="zh-TW" altLang="en-US"/>
          </a:p>
        </p:txBody>
      </p:sp>
    </p:spTree>
    <p:extLst>
      <p:ext uri="{BB962C8B-B14F-4D97-AF65-F5344CB8AC3E}">
        <p14:creationId xmlns:p14="http://schemas.microsoft.com/office/powerpoint/2010/main" val="3886444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（例如店家的系統被駭客入侵）</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24</a:t>
            </a:fld>
            <a:endParaRPr lang="zh-TW" altLang="en-US"/>
          </a:p>
        </p:txBody>
      </p:sp>
    </p:spTree>
    <p:extLst>
      <p:ext uri="{BB962C8B-B14F-4D97-AF65-F5344CB8AC3E}">
        <p14:creationId xmlns:p14="http://schemas.microsoft.com/office/powerpoint/2010/main" val="128439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PAN : Primary Account Number </a:t>
            </a:r>
            <a:r>
              <a:rPr lang="zh-TW" altLang="en-US" dirty="0"/>
              <a:t>縮寫，中文稱作主帳號</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25</a:t>
            </a:fld>
            <a:endParaRPr lang="zh-TW" altLang="en-US"/>
          </a:p>
        </p:txBody>
      </p:sp>
    </p:spTree>
    <p:extLst>
      <p:ext uri="{BB962C8B-B14F-4D97-AF65-F5344CB8AC3E}">
        <p14:creationId xmlns:p14="http://schemas.microsoft.com/office/powerpoint/2010/main" val="2886259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PAN : Primary Account Number </a:t>
            </a:r>
            <a:r>
              <a:rPr lang="zh-TW" altLang="en-US" dirty="0"/>
              <a:t>縮寫，中文稱作主帳號</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26</a:t>
            </a:fld>
            <a:endParaRPr lang="zh-TW" altLang="en-US"/>
          </a:p>
        </p:txBody>
      </p:sp>
    </p:spTree>
    <p:extLst>
      <p:ext uri="{BB962C8B-B14F-4D97-AF65-F5344CB8AC3E}">
        <p14:creationId xmlns:p14="http://schemas.microsoft.com/office/powerpoint/2010/main" val="152545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27</a:t>
            </a:fld>
            <a:endParaRPr lang="zh-TW" altLang="en-US"/>
          </a:p>
        </p:txBody>
      </p:sp>
    </p:spTree>
    <p:extLst>
      <p:ext uri="{BB962C8B-B14F-4D97-AF65-F5344CB8AC3E}">
        <p14:creationId xmlns:p14="http://schemas.microsoft.com/office/powerpoint/2010/main" val="282408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http://www.shs.edu.tw/works/essay/2016/11/2016111507564377.pdf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https://udn.com/news/story/7239/2373363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Apple Pay</a:t>
            </a:r>
            <a:r>
              <a:rPr lang="zh-TW" altLang="en-US" dirty="0"/>
              <a:t>每筆交易，蘋果支付系統會向銀行收取千分之</a:t>
            </a:r>
            <a:r>
              <a:rPr lang="en-US" altLang="zh-TW" dirty="0"/>
              <a:t>1.5</a:t>
            </a:r>
            <a:r>
              <a:rPr lang="zh-TW" altLang="en-US" dirty="0"/>
              <a:t>手續費，也就是說，用傳統信用卡與</a:t>
            </a:r>
            <a:r>
              <a:rPr lang="en-US" altLang="zh-TW" dirty="0"/>
              <a:t>Apple Pay</a:t>
            </a:r>
            <a:r>
              <a:rPr lang="zh-TW" altLang="en-US" dirty="0"/>
              <a:t>同時刷</a:t>
            </a:r>
            <a:r>
              <a:rPr lang="en-US" altLang="zh-TW" dirty="0"/>
              <a:t>100</a:t>
            </a:r>
            <a:r>
              <a:rPr lang="zh-TW" altLang="en-US" dirty="0"/>
              <a:t>萬，後者銀行能收到的手續費較低，</a:t>
            </a:r>
            <a:r>
              <a:rPr lang="en-US" altLang="zh-TW" dirty="0"/>
              <a:t>Apple Pay</a:t>
            </a:r>
            <a:r>
              <a:rPr lang="zh-TW" altLang="en-US" dirty="0"/>
              <a:t>刷越多，銀行手續費利潤反更低。</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Samsung Pay </a:t>
            </a:r>
            <a:r>
              <a:rPr lang="zh-TW" altLang="en-US" dirty="0"/>
              <a:t>的優勢是除了感應支付，還支援原有的條碼刷卡機，預期可刷卡據點將更廣，全台 </a:t>
            </a:r>
            <a:r>
              <a:rPr lang="en-US" altLang="zh-TW" dirty="0"/>
              <a:t>Samsung </a:t>
            </a:r>
            <a:r>
              <a:rPr lang="zh-TW" altLang="en-US" dirty="0"/>
              <a:t>手機使用者敬請期待。有些銀行也已表示，不會加入 </a:t>
            </a:r>
            <a:r>
              <a:rPr lang="en-US" altLang="zh-TW" dirty="0"/>
              <a:t>Apple Pay</a:t>
            </a:r>
            <a:r>
              <a:rPr lang="zh-TW" altLang="en-US" dirty="0"/>
              <a:t>，而會爭取 </a:t>
            </a:r>
            <a:r>
              <a:rPr lang="en-US" altLang="zh-TW" dirty="0"/>
              <a:t>Android Pay</a:t>
            </a:r>
            <a:r>
              <a:rPr lang="zh-TW" altLang="en-US" dirty="0"/>
              <a:t>，畢竟 </a:t>
            </a:r>
            <a:r>
              <a:rPr lang="en-US" altLang="zh-TW" dirty="0"/>
              <a:t>Android </a:t>
            </a:r>
            <a:r>
              <a:rPr lang="zh-TW" altLang="en-US" dirty="0"/>
              <a:t>手機市占較高</a:t>
            </a:r>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28</a:t>
            </a:fld>
            <a:endParaRPr lang="zh-TW" altLang="en-US"/>
          </a:p>
        </p:txBody>
      </p:sp>
    </p:spTree>
    <p:extLst>
      <p:ext uri="{BB962C8B-B14F-4D97-AF65-F5344CB8AC3E}">
        <p14:creationId xmlns:p14="http://schemas.microsoft.com/office/powerpoint/2010/main" val="148552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Samsung Pay </a:t>
            </a:r>
            <a:r>
              <a:rPr lang="zh-TW" altLang="en-US" dirty="0"/>
              <a:t>的優勢是除了感應支付，還支援原有的條碼刷卡機，預期可刷卡據點將更廣</a:t>
            </a:r>
            <a:endParaRPr lang="en-US" altLang="zh-TW" dirty="0"/>
          </a:p>
          <a:p>
            <a:r>
              <a:rPr lang="zh-TW" altLang="en-US" dirty="0"/>
              <a:t>全台 </a:t>
            </a:r>
            <a:r>
              <a:rPr lang="en-US" altLang="zh-TW" dirty="0"/>
              <a:t>Samsung </a:t>
            </a:r>
            <a:r>
              <a:rPr lang="zh-TW" altLang="en-US" dirty="0"/>
              <a:t>手機使用者敬請期待。有些銀行也已表示，不會加入 </a:t>
            </a:r>
            <a:r>
              <a:rPr lang="en-US" altLang="zh-TW" dirty="0"/>
              <a:t>Apple Pay</a:t>
            </a:r>
            <a:r>
              <a:rPr lang="zh-TW" altLang="en-US" dirty="0"/>
              <a:t>，而會爭取 </a:t>
            </a:r>
            <a:r>
              <a:rPr lang="en-US" altLang="zh-TW" dirty="0"/>
              <a:t>Android Pay</a:t>
            </a:r>
            <a:r>
              <a:rPr lang="zh-TW" altLang="en-US" dirty="0"/>
              <a:t>，畢竟 </a:t>
            </a:r>
            <a:r>
              <a:rPr lang="en-US" altLang="zh-TW" dirty="0"/>
              <a:t>Android </a:t>
            </a:r>
            <a:r>
              <a:rPr lang="zh-TW" altLang="en-US" dirty="0"/>
              <a:t>手機市占較高。</a:t>
            </a:r>
            <a:endParaRPr lang="en-US" altLang="zh-TW" dirty="0"/>
          </a:p>
          <a:p>
            <a:endParaRPr lang="en-US" altLang="zh-TW" dirty="0"/>
          </a:p>
          <a:p>
            <a:endParaRPr lang="en-US" altLang="zh-TW" dirty="0"/>
          </a:p>
          <a:p>
            <a:r>
              <a:rPr lang="en-US" altLang="zh-TW" dirty="0"/>
              <a:t>http://www.fenc.com/magazine/show_faq_new.aspx?SN=9536</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31</a:t>
            </a:fld>
            <a:endParaRPr lang="zh-TW" altLang="en-US"/>
          </a:p>
        </p:txBody>
      </p:sp>
    </p:spTree>
    <p:extLst>
      <p:ext uri="{BB962C8B-B14F-4D97-AF65-F5344CB8AC3E}">
        <p14:creationId xmlns:p14="http://schemas.microsoft.com/office/powerpoint/2010/main" val="339761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在行動支付領域，中國的交易額占比最高</a:t>
            </a:r>
            <a:r>
              <a:rPr lang="en-US" altLang="zh-TW" dirty="0"/>
              <a:t>(2016</a:t>
            </a:r>
            <a:r>
              <a:rPr lang="zh-TW" altLang="en-US" dirty="0"/>
              <a:t>年時占</a:t>
            </a:r>
            <a:r>
              <a:rPr lang="en-US" altLang="zh-TW" dirty="0"/>
              <a:t>52</a:t>
            </a:r>
            <a:r>
              <a:rPr lang="zh-TW" altLang="en-US" dirty="0"/>
              <a:t>％</a:t>
            </a:r>
            <a:r>
              <a:rPr lang="en-US" altLang="zh-TW" dirty="0"/>
              <a:t>)</a:t>
            </a:r>
            <a:r>
              <a:rPr lang="zh-TW" altLang="en-US" dirty="0"/>
              <a:t>，</a:t>
            </a:r>
            <a:endParaRPr lang="en-US" altLang="zh-TW" dirty="0"/>
          </a:p>
          <a:p>
            <a:r>
              <a:rPr lang="zh-TW" altLang="en-US" dirty="0"/>
              <a:t>中國銀聯的市占率僅</a:t>
            </a:r>
            <a:r>
              <a:rPr lang="en-US" altLang="zh-TW" dirty="0"/>
              <a:t>0.83</a:t>
            </a:r>
            <a:r>
              <a:rPr lang="zh-TW" altLang="en-US" dirty="0"/>
              <a:t>％，而作為銀聯支付一部分的</a:t>
            </a:r>
            <a:r>
              <a:rPr lang="en-US" altLang="zh-TW" dirty="0"/>
              <a:t>Apple Pay</a:t>
            </a:r>
          </a:p>
          <a:p>
            <a:r>
              <a:rPr lang="en-US" altLang="zh-TW" dirty="0"/>
              <a:t>Google</a:t>
            </a:r>
            <a:r>
              <a:rPr lang="zh-TW" altLang="en-US" dirty="0"/>
              <a:t>提供的</a:t>
            </a:r>
            <a:r>
              <a:rPr lang="en-US" altLang="zh-TW" dirty="0"/>
              <a:t>Android Pay</a:t>
            </a:r>
            <a:r>
              <a:rPr lang="zh-TW" altLang="en-US" dirty="0"/>
              <a:t>服务在中国大陆无法使用</a:t>
            </a:r>
            <a:endParaRPr lang="en-US" altLang="zh-TW" dirty="0"/>
          </a:p>
          <a:p>
            <a:endParaRPr lang="en-US" altLang="zh-TW" dirty="0"/>
          </a:p>
          <a:p>
            <a:r>
              <a:rPr lang="zh-TW" altLang="en-US" dirty="0"/>
              <a:t>在華敗北的四大原因</a:t>
            </a:r>
          </a:p>
          <a:p>
            <a:endParaRPr lang="zh-TW" altLang="en-US" dirty="0"/>
          </a:p>
          <a:p>
            <a:r>
              <a:rPr lang="zh-TW" altLang="en-US" dirty="0"/>
              <a:t>在美國風生水起的</a:t>
            </a:r>
            <a:r>
              <a:rPr lang="en-US" altLang="zh-TW" dirty="0"/>
              <a:t>Apple Pay</a:t>
            </a:r>
            <a:r>
              <a:rPr lang="zh-TW" altLang="en-US" dirty="0"/>
              <a:t>，在大陸怎麼不行？記者總結了四方面原因。</a:t>
            </a:r>
          </a:p>
          <a:p>
            <a:endParaRPr lang="zh-TW" altLang="en-US" dirty="0"/>
          </a:p>
          <a:p>
            <a:r>
              <a:rPr lang="en-US" altLang="zh-TW" dirty="0"/>
              <a:t>1. </a:t>
            </a:r>
            <a:r>
              <a:rPr lang="zh-TW" altLang="en-US" dirty="0"/>
              <a:t>費率和補貼</a:t>
            </a:r>
          </a:p>
          <a:p>
            <a:endParaRPr lang="zh-TW" altLang="en-US" dirty="0"/>
          </a:p>
          <a:p>
            <a:r>
              <a:rPr lang="zh-TW" altLang="en-US" dirty="0"/>
              <a:t>在有銀聯閃付標誌的店鋪，有店員對記者表示，不希望通過</a:t>
            </a:r>
            <a:r>
              <a:rPr lang="en-US" altLang="zh-TW" dirty="0" err="1"/>
              <a:t>ApplePay</a:t>
            </a:r>
            <a:r>
              <a:rPr lang="zh-TW" altLang="en-US" dirty="0"/>
              <a:t>途徑收款，主要是和補貼有關。據悉，目前銀聯閃付的費率在</a:t>
            </a:r>
            <a:r>
              <a:rPr lang="en-US" altLang="zh-TW" dirty="0"/>
              <a:t>0.38</a:t>
            </a:r>
            <a:r>
              <a:rPr lang="zh-TW" altLang="en-US" dirty="0"/>
              <a:t>％</a:t>
            </a:r>
            <a:r>
              <a:rPr lang="en-US" altLang="zh-TW" dirty="0"/>
              <a:t>~1.25</a:t>
            </a:r>
            <a:r>
              <a:rPr lang="zh-TW" altLang="en-US" dirty="0"/>
              <a:t>％，微信支付、支付寶的收費在</a:t>
            </a:r>
            <a:r>
              <a:rPr lang="en-US" altLang="zh-TW" dirty="0"/>
              <a:t>0.6</a:t>
            </a:r>
            <a:r>
              <a:rPr lang="zh-TW" altLang="en-US" dirty="0"/>
              <a:t>％</a:t>
            </a:r>
            <a:r>
              <a:rPr lang="en-US" altLang="zh-TW" dirty="0"/>
              <a:t>~2</a:t>
            </a:r>
            <a:r>
              <a:rPr lang="zh-TW" altLang="en-US" dirty="0"/>
              <a:t>％。但支付寶、微信支付在補貼上力度較大，給予商家優惠後，兩者的費率較銀聯閃付更有優勢。</a:t>
            </a:r>
          </a:p>
          <a:p>
            <a:endParaRPr lang="zh-TW" altLang="en-US" dirty="0"/>
          </a:p>
          <a:p>
            <a:r>
              <a:rPr lang="en-US" altLang="zh-TW" dirty="0"/>
              <a:t>2. </a:t>
            </a:r>
            <a:r>
              <a:rPr lang="zh-TW" altLang="en-US" dirty="0"/>
              <a:t>缺乏社交屬性</a:t>
            </a:r>
          </a:p>
          <a:p>
            <a:endParaRPr lang="zh-TW" altLang="en-US" dirty="0"/>
          </a:p>
          <a:p>
            <a:r>
              <a:rPr lang="zh-TW" altLang="en-US" dirty="0"/>
              <a:t>易觀資料顯示，</a:t>
            </a:r>
            <a:r>
              <a:rPr lang="en-US" altLang="zh-TW" dirty="0"/>
              <a:t>2016</a:t>
            </a:r>
            <a:r>
              <a:rPr lang="zh-TW" altLang="en-US" dirty="0"/>
              <a:t>年第三季度，支付寶在大陸第三方移動支付市場的規模占比達</a:t>
            </a:r>
            <a:r>
              <a:rPr lang="en-US" altLang="zh-TW" dirty="0"/>
              <a:t>50.42</a:t>
            </a:r>
            <a:r>
              <a:rPr lang="zh-TW" altLang="en-US" dirty="0"/>
              <a:t>％，目前仍然領先于騰訊旗下財付通（微信支付）的</a:t>
            </a:r>
            <a:r>
              <a:rPr lang="en-US" altLang="zh-TW" dirty="0"/>
              <a:t>38.12</a:t>
            </a:r>
            <a:r>
              <a:rPr lang="zh-TW" altLang="en-US" dirty="0"/>
              <a:t>％。但是從變化趨勢來看，支付寶的市場份額同比下滑了約</a:t>
            </a:r>
            <a:r>
              <a:rPr lang="en-US" altLang="zh-TW" dirty="0"/>
              <a:t>18</a:t>
            </a:r>
            <a:r>
              <a:rPr lang="zh-TW" altLang="en-US" dirty="0"/>
              <a:t>％，失去的份額也基本上是被競爭對手財付通奪走，而這與微信更具優勢的社交屬性不無關係。</a:t>
            </a:r>
            <a:r>
              <a:rPr lang="en-US" altLang="zh-TW" dirty="0"/>
              <a:t>Apple Pay</a:t>
            </a:r>
            <a:r>
              <a:rPr lang="zh-TW" altLang="en-US" dirty="0"/>
              <a:t>也與此同理。</a:t>
            </a:r>
          </a:p>
          <a:p>
            <a:endParaRPr lang="zh-TW" altLang="en-US" dirty="0"/>
          </a:p>
          <a:p>
            <a:r>
              <a:rPr lang="en-US" altLang="zh-TW" dirty="0"/>
              <a:t>3. </a:t>
            </a:r>
            <a:r>
              <a:rPr lang="zh-TW" altLang="en-US" dirty="0"/>
              <a:t>硬體限制與升級成本</a:t>
            </a:r>
          </a:p>
          <a:p>
            <a:endParaRPr lang="zh-TW" altLang="en-US" dirty="0"/>
          </a:p>
          <a:p>
            <a:r>
              <a:rPr lang="zh-TW" altLang="en-US" dirty="0"/>
              <a:t>銀聯一位負責</a:t>
            </a:r>
            <a:r>
              <a:rPr lang="en-US" altLang="zh-TW" dirty="0"/>
              <a:t>Apple Pay</a:t>
            </a:r>
            <a:r>
              <a:rPr lang="zh-TW" altLang="en-US" dirty="0"/>
              <a:t>專案的內部人士接受</a:t>
            </a:r>
            <a:r>
              <a:rPr lang="en-US" altLang="zh-TW" dirty="0"/>
              <a:t>《</a:t>
            </a:r>
            <a:r>
              <a:rPr lang="zh-TW" altLang="en-US" dirty="0"/>
              <a:t>每日經濟新聞</a:t>
            </a:r>
            <a:r>
              <a:rPr lang="en-US" altLang="zh-TW" dirty="0"/>
              <a:t>》</a:t>
            </a:r>
            <a:r>
              <a:rPr lang="zh-TW" altLang="en-US" dirty="0"/>
              <a:t>記者採訪時表示，相對市場普及更高的二維碼支付，</a:t>
            </a:r>
            <a:r>
              <a:rPr lang="en-US" altLang="zh-TW" dirty="0"/>
              <a:t>NFC</a:t>
            </a:r>
            <a:r>
              <a:rPr lang="zh-TW" altLang="en-US" dirty="0"/>
              <a:t>近場支付進展比較緩慢。主要是受到兩方面的約束：一是因為硬體技術依賴。近場支付需要</a:t>
            </a:r>
            <a:r>
              <a:rPr lang="en-US" altLang="zh-TW" dirty="0"/>
              <a:t>IC</a:t>
            </a:r>
            <a:r>
              <a:rPr lang="zh-TW" altLang="en-US" dirty="0"/>
              <a:t>、</a:t>
            </a:r>
            <a:r>
              <a:rPr lang="en-US" altLang="zh-TW" dirty="0"/>
              <a:t>ESE</a:t>
            </a:r>
            <a:r>
              <a:rPr lang="zh-TW" altLang="en-US" dirty="0"/>
              <a:t>安全硬體支援，以</a:t>
            </a:r>
            <a:r>
              <a:rPr lang="en-US" altLang="zh-TW" dirty="0"/>
              <a:t>Apple Pay</a:t>
            </a:r>
            <a:r>
              <a:rPr lang="zh-TW" altLang="en-US" dirty="0"/>
              <a:t>為例，需要</a:t>
            </a:r>
            <a:r>
              <a:rPr lang="en-US" altLang="zh-TW" dirty="0"/>
              <a:t>iPhone 6</a:t>
            </a:r>
            <a:r>
              <a:rPr lang="zh-TW" altLang="en-US" dirty="0"/>
              <a:t>以上手機才能夠支援，用戶受眾範圍小；二是</a:t>
            </a:r>
            <a:r>
              <a:rPr lang="en-US" altLang="zh-TW" dirty="0"/>
              <a:t>POS</a:t>
            </a:r>
            <a:r>
              <a:rPr lang="zh-TW" altLang="en-US" dirty="0"/>
              <a:t>機安裝、改造成本較高。</a:t>
            </a:r>
            <a:r>
              <a:rPr lang="en-US" altLang="zh-TW" dirty="0"/>
              <a:t>Apple Pay</a:t>
            </a:r>
            <a:r>
              <a:rPr lang="zh-TW" altLang="en-US" dirty="0"/>
              <a:t>需要閃付功能</a:t>
            </a:r>
            <a:r>
              <a:rPr lang="en-US" altLang="zh-TW" dirty="0"/>
              <a:t>POS</a:t>
            </a:r>
            <a:r>
              <a:rPr lang="zh-TW" altLang="en-US" dirty="0"/>
              <a:t>機受理，目前全國支援近場支付的</a:t>
            </a:r>
            <a:r>
              <a:rPr lang="en-US" altLang="zh-TW" dirty="0"/>
              <a:t>POS</a:t>
            </a:r>
            <a:r>
              <a:rPr lang="zh-TW" altLang="en-US" dirty="0"/>
              <a:t>機約有</a:t>
            </a:r>
            <a:r>
              <a:rPr lang="en-US" altLang="zh-TW" dirty="0"/>
              <a:t>600</a:t>
            </a:r>
            <a:r>
              <a:rPr lang="zh-TW" altLang="en-US" dirty="0"/>
              <a:t>萬台左右，改造速度雖在穩步推進，但是相比遍地開花的二維碼低成本推廣，改造一部</a:t>
            </a:r>
            <a:r>
              <a:rPr lang="en-US" altLang="zh-TW" dirty="0"/>
              <a:t>POS</a:t>
            </a:r>
            <a:r>
              <a:rPr lang="zh-TW" altLang="en-US" dirty="0"/>
              <a:t>機大約需要</a:t>
            </a:r>
            <a:r>
              <a:rPr lang="en-US" altLang="zh-TW" dirty="0"/>
              <a:t>300</a:t>
            </a:r>
            <a:r>
              <a:rPr lang="zh-TW" altLang="en-US" dirty="0"/>
              <a:t>元，一部新的</a:t>
            </a:r>
            <a:r>
              <a:rPr lang="en-US" altLang="zh-TW" dirty="0"/>
              <a:t>POS</a:t>
            </a:r>
            <a:r>
              <a:rPr lang="zh-TW" altLang="en-US" dirty="0"/>
              <a:t>機低標準產品價格約</a:t>
            </a:r>
            <a:r>
              <a:rPr lang="en-US" altLang="zh-TW" dirty="0"/>
              <a:t>600</a:t>
            </a:r>
            <a:r>
              <a:rPr lang="zh-TW" altLang="en-US" dirty="0"/>
              <a:t>元，成本高出許多。如何說服商鋪花成本安裝或更新</a:t>
            </a:r>
            <a:r>
              <a:rPr lang="en-US" altLang="zh-TW" dirty="0"/>
              <a:t>POS</a:t>
            </a:r>
            <a:r>
              <a:rPr lang="zh-TW" altLang="en-US" dirty="0"/>
              <a:t>機設備也是一個不小的挑戰，尤其相比幾乎</a:t>
            </a:r>
            <a:r>
              <a:rPr lang="en-US" altLang="zh-TW" dirty="0"/>
              <a:t>『</a:t>
            </a:r>
            <a:r>
              <a:rPr lang="zh-TW" altLang="en-US" dirty="0"/>
              <a:t>零成本</a:t>
            </a:r>
            <a:r>
              <a:rPr lang="en-US" altLang="zh-TW" dirty="0"/>
              <a:t>』</a:t>
            </a:r>
            <a:r>
              <a:rPr lang="zh-TW" altLang="en-US" dirty="0"/>
              <a:t>的二維碼而言。</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32</a:t>
            </a:fld>
            <a:endParaRPr lang="zh-TW" altLang="en-US"/>
          </a:p>
        </p:txBody>
      </p:sp>
    </p:spTree>
    <p:extLst>
      <p:ext uri="{BB962C8B-B14F-4D97-AF65-F5344CB8AC3E}">
        <p14:creationId xmlns:p14="http://schemas.microsoft.com/office/powerpoint/2010/main" val="628734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只有最新日本販賣的 </a:t>
            </a:r>
            <a:r>
              <a:rPr lang="en-US" altLang="zh-TW" sz="1200" b="0" i="0" kern="1200" dirty="0">
                <a:solidFill>
                  <a:schemeClr val="tx1"/>
                </a:solidFill>
                <a:effectLst/>
                <a:latin typeface="+mn-lt"/>
                <a:ea typeface="+mn-ea"/>
                <a:cs typeface="+mn-cs"/>
              </a:rPr>
              <a:t>iPhone 7 </a:t>
            </a:r>
            <a:r>
              <a:rPr lang="zh-TW" altLang="en-US" sz="1200" b="0" i="0" kern="1200" dirty="0">
                <a:solidFill>
                  <a:schemeClr val="tx1"/>
                </a:solidFill>
                <a:effectLst/>
                <a:latin typeface="+mn-lt"/>
                <a:ea typeface="+mn-ea"/>
                <a:cs typeface="+mn-cs"/>
              </a:rPr>
              <a:t>以及 </a:t>
            </a:r>
            <a:r>
              <a:rPr lang="en-US" altLang="zh-TW" sz="1200" b="0" i="0" kern="1200" dirty="0">
                <a:solidFill>
                  <a:schemeClr val="tx1"/>
                </a:solidFill>
                <a:effectLst/>
                <a:latin typeface="+mn-lt"/>
                <a:ea typeface="+mn-ea"/>
                <a:cs typeface="+mn-cs"/>
              </a:rPr>
              <a:t>Apple Watch Series 2 </a:t>
            </a:r>
            <a:r>
              <a:rPr lang="zh-TW" altLang="en-US" sz="1200" b="0" i="0" kern="1200" dirty="0">
                <a:solidFill>
                  <a:schemeClr val="tx1"/>
                </a:solidFill>
                <a:effectLst/>
                <a:latin typeface="+mn-lt"/>
                <a:ea typeface="+mn-ea"/>
                <a:cs typeface="+mn-cs"/>
              </a:rPr>
              <a:t>有可以支援 </a:t>
            </a:r>
            <a:r>
              <a:rPr lang="en-US" altLang="zh-TW" sz="1200" b="0" i="0" kern="1200" dirty="0" err="1">
                <a:solidFill>
                  <a:schemeClr val="tx1"/>
                </a:solidFill>
                <a:effectLst/>
                <a:latin typeface="+mn-lt"/>
                <a:ea typeface="+mn-ea"/>
                <a:cs typeface="+mn-cs"/>
              </a:rPr>
              <a:t>FeliCa</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標準的 </a:t>
            </a:r>
            <a:r>
              <a:rPr lang="en-US" altLang="zh-TW" sz="1200" b="0" i="0" kern="1200" dirty="0">
                <a:solidFill>
                  <a:schemeClr val="tx1"/>
                </a:solidFill>
                <a:effectLst/>
                <a:latin typeface="+mn-lt"/>
                <a:ea typeface="+mn-ea"/>
                <a:cs typeface="+mn-cs"/>
              </a:rPr>
              <a:t>NFC </a:t>
            </a:r>
            <a:r>
              <a:rPr lang="zh-TW" altLang="en-US" sz="1200" b="0" i="0" kern="1200" dirty="0">
                <a:solidFill>
                  <a:schemeClr val="tx1"/>
                </a:solidFill>
                <a:effectLst/>
                <a:latin typeface="+mn-lt"/>
                <a:ea typeface="+mn-ea"/>
                <a:cs typeface="+mn-cs"/>
              </a:rPr>
              <a:t>晶片</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dirty="0"/>
              <a:t>國外買到的 </a:t>
            </a:r>
            <a:r>
              <a:rPr lang="en-US" altLang="zh-TW" dirty="0"/>
              <a:t>iPhone 7 </a:t>
            </a:r>
            <a:r>
              <a:rPr lang="zh-TW" altLang="en-US" dirty="0"/>
              <a:t>又該怎麼辦？沒怎麼辦，他們仍可以使用</a:t>
            </a:r>
            <a:r>
              <a:rPr lang="en-US" altLang="zh-TW" dirty="0"/>
              <a:t>Apple Pay </a:t>
            </a:r>
            <a:r>
              <a:rPr lang="zh-TW" altLang="en-US" dirty="0"/>
              <a:t>綁定日本信用卡，但無法在實體商店使用，僅能在線上商店付費。</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33</a:t>
            </a:fld>
            <a:endParaRPr lang="zh-TW" altLang="en-US"/>
          </a:p>
        </p:txBody>
      </p:sp>
    </p:spTree>
    <p:extLst>
      <p:ext uri="{BB962C8B-B14F-4D97-AF65-F5344CB8AC3E}">
        <p14:creationId xmlns:p14="http://schemas.microsoft.com/office/powerpoint/2010/main" val="3501326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https://dq.yam.com/post.php?id=7432</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34</a:t>
            </a:fld>
            <a:endParaRPr lang="zh-TW" altLang="en-US"/>
          </a:p>
        </p:txBody>
      </p:sp>
    </p:spTree>
    <p:extLst>
      <p:ext uri="{BB962C8B-B14F-4D97-AF65-F5344CB8AC3E}">
        <p14:creationId xmlns:p14="http://schemas.microsoft.com/office/powerpoint/2010/main" val="260428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飛利浦派了一個團隊到日本和索尼的工程師一起閉關開始研發這種技術。</a:t>
            </a:r>
            <a:endParaRPr lang="en-US" altLang="zh-TW" dirty="0"/>
          </a:p>
          <a:p>
            <a:endParaRPr lang="zh-TW" altLang="en-US" dirty="0"/>
          </a:p>
          <a:p>
            <a:r>
              <a:rPr lang="zh-TW" altLang="en-US" dirty="0"/>
              <a:t>三個月兩家公司聯合對外發布了研發成果，既一種可兼容當前 </a:t>
            </a:r>
            <a:r>
              <a:rPr lang="en-US" altLang="zh-TW" dirty="0"/>
              <a:t>ISO14443 </a:t>
            </a:r>
            <a:r>
              <a:rPr lang="zh-TW" altLang="en-US" dirty="0"/>
              <a:t>非接觸式卡協議的無線通訊技術</a:t>
            </a:r>
            <a:endParaRPr lang="en-US" altLang="zh-TW" dirty="0"/>
          </a:p>
          <a:p>
            <a:endParaRPr lang="en-US" altLang="zh-TW" dirty="0"/>
          </a:p>
          <a:p>
            <a:r>
              <a:rPr lang="en-US" altLang="zh-TW" dirty="0"/>
              <a:t>ISO14443</a:t>
            </a:r>
            <a:r>
              <a:rPr lang="zh-TW" altLang="en-US" dirty="0"/>
              <a:t>協議是</a:t>
            </a:r>
            <a:r>
              <a:rPr lang="en-US" altLang="zh-TW" dirty="0"/>
              <a:t>contactless card standards</a:t>
            </a:r>
            <a:r>
              <a:rPr lang="zh-TW" altLang="en-US" dirty="0"/>
              <a:t>（非接觸式</a:t>
            </a:r>
            <a:r>
              <a:rPr lang="en-US" altLang="zh-TW" dirty="0"/>
              <a:t>IC</a:t>
            </a:r>
            <a:r>
              <a:rPr lang="zh-TW" altLang="en-US" dirty="0"/>
              <a:t>卡標準）協議</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a:t>
            </a:fld>
            <a:endParaRPr lang="zh-TW" altLang="en-US"/>
          </a:p>
        </p:txBody>
      </p:sp>
    </p:spTree>
    <p:extLst>
      <p:ext uri="{BB962C8B-B14F-4D97-AF65-F5344CB8AC3E}">
        <p14:creationId xmlns:p14="http://schemas.microsoft.com/office/powerpoint/2010/main" val="710655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庫克解釋道，歐美人已經習慣了信用卡交易，不由自主地會從錢包裡面掏出信用卡，同時美國商家不大願意採納移動支付。“你去美國腹地，很多人不知道什麼是移動支付。</a:t>
            </a:r>
            <a:endParaRPr lang="en-US" altLang="zh-TW" dirty="0"/>
          </a:p>
          <a:p>
            <a:endParaRPr lang="en-US" altLang="zh-TW" dirty="0"/>
          </a:p>
          <a:p>
            <a:r>
              <a:rPr lang="en-US" altLang="zh-TW" dirty="0"/>
              <a:t>Apple Pay </a:t>
            </a:r>
            <a:r>
              <a:rPr lang="zh-TW" altLang="en-US" dirty="0"/>
              <a:t>半數的交易金額都來自海外市場</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原文網址：</a:t>
            </a:r>
            <a:r>
              <a:rPr lang="en-US" altLang="zh-TW" dirty="0"/>
              <a:t>https://read01.com/oO6JLK.html</a:t>
            </a:r>
            <a:endParaRPr lang="zh-TW" altLang="en-US" dirty="0"/>
          </a:p>
          <a:p>
            <a:endParaRPr lang="en-US" altLang="zh-TW" dirty="0"/>
          </a:p>
          <a:p>
            <a:r>
              <a:rPr lang="zh-TW" altLang="en-US" dirty="0"/>
              <a:t>信用卡提供的可靠和「誘人」服務。美國信用卡的發行和補辦都是免費的，並且很多信用卡在發行的初始期都有現金獎勵政策。為了讓消費者養成刷卡和分期支付的習慣，很多信用卡會在初始期（</a:t>
            </a:r>
            <a:r>
              <a:rPr lang="en-US" altLang="zh-TW" dirty="0"/>
              <a:t>3-15</a:t>
            </a:r>
            <a:r>
              <a:rPr lang="zh-TW" altLang="en-US" dirty="0"/>
              <a:t>個月不等）提供分期支付零利率政策。同時，信用卡消費的每筆交易都有返現或積分獎勵，在美國的活期存款利率近乎為零的背景下，信用卡公司</a:t>
            </a:r>
            <a:r>
              <a:rPr lang="en-US" altLang="zh-TW" dirty="0"/>
              <a:t>1%-5%</a:t>
            </a:r>
            <a:r>
              <a:rPr lang="zh-TW" altLang="en-US" dirty="0"/>
              <a:t>的返現政策讓消費者產生了「掙錢」的幻覺。這種幻覺式的獎勵可以說導致了美國人「被金融化」和「被負債」。</a:t>
            </a:r>
          </a:p>
          <a:p>
            <a:endParaRPr lang="zh-TW" altLang="en-US" dirty="0"/>
          </a:p>
          <a:p>
            <a:r>
              <a:rPr lang="zh-TW" altLang="en-US" dirty="0"/>
              <a:t>另外，只要信用卡用戶在</a:t>
            </a:r>
            <a:r>
              <a:rPr lang="en-US" altLang="zh-TW" dirty="0"/>
              <a:t>30</a:t>
            </a:r>
            <a:r>
              <a:rPr lang="zh-TW" altLang="en-US" dirty="0"/>
              <a:t>天內舉報異常消費並提供相關證據，消費者對信用卡被盜刷是免責的。同時，信用卡發行方會凍結已有信用卡並免費發放新卡。這種免責措施幾乎完全消除了消費者對信用卡被盜所帶來的損失的焦慮。在實際運營中，美國的銀行由於「太有錢」甚至對小額被盜事件不屑一顧。銀行會單方面取消可疑交易，並給信用卡用戶免費發放新卡。</a:t>
            </a:r>
          </a:p>
          <a:p>
            <a:endParaRPr lang="zh-TW" altLang="en-US" dirty="0"/>
          </a:p>
          <a:p>
            <a:endParaRPr lang="en-US" altLang="zh-TW" dirty="0"/>
          </a:p>
          <a:p>
            <a:r>
              <a:rPr lang="en-US" altLang="zh-TW" dirty="0"/>
              <a:t> </a:t>
            </a:r>
          </a:p>
          <a:p>
            <a:r>
              <a:rPr lang="zh-TW" altLang="en-US" dirty="0"/>
              <a:t>值得一提的是，美國很多信用卡有保險和索賠功能，當用某些信用卡預定機票出現飛機延誤時，信用卡發行方甚至會報銷飛機延誤期間的住宿、餐飲及交通費。這些「誘人」的服務可以說是美國金融化的副產品。</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35</a:t>
            </a:fld>
            <a:endParaRPr lang="zh-TW" altLang="en-US"/>
          </a:p>
        </p:txBody>
      </p:sp>
    </p:spTree>
    <p:extLst>
      <p:ext uri="{BB962C8B-B14F-4D97-AF65-F5344CB8AC3E}">
        <p14:creationId xmlns:p14="http://schemas.microsoft.com/office/powerpoint/2010/main" val="2032294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http://technews.tw/2017/03/16/visa-glass-payment/</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36</a:t>
            </a:fld>
            <a:endParaRPr lang="zh-TW" altLang="en-US"/>
          </a:p>
        </p:txBody>
      </p:sp>
    </p:spTree>
    <p:extLst>
      <p:ext uri="{BB962C8B-B14F-4D97-AF65-F5344CB8AC3E}">
        <p14:creationId xmlns:p14="http://schemas.microsoft.com/office/powerpoint/2010/main" val="349884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ISO14443</a:t>
            </a:r>
            <a:r>
              <a:rPr lang="zh-TW" altLang="en-US" dirty="0"/>
              <a:t>協議是</a:t>
            </a:r>
            <a:r>
              <a:rPr lang="en-US" altLang="zh-TW" dirty="0"/>
              <a:t>contactless card standards</a:t>
            </a:r>
            <a:r>
              <a:rPr lang="zh-TW" altLang="en-US" dirty="0"/>
              <a:t>（非接觸式</a:t>
            </a:r>
            <a:r>
              <a:rPr lang="en-US" altLang="zh-TW" dirty="0"/>
              <a:t>IC</a:t>
            </a:r>
            <a:r>
              <a:rPr lang="zh-TW" altLang="en-US" dirty="0"/>
              <a:t>卡標準）協議</a:t>
            </a:r>
          </a:p>
          <a:p>
            <a:r>
              <a:rPr lang="en-US" altLang="zh-TW" dirty="0" err="1"/>
              <a:t>FeliCa</a:t>
            </a:r>
            <a:r>
              <a:rPr lang="zh-TW" altLang="en-US" dirty="0"/>
              <a:t>是</a:t>
            </a:r>
            <a:r>
              <a:rPr lang="en-US" altLang="zh-TW" dirty="0"/>
              <a:t>Sony </a:t>
            </a:r>
            <a:r>
              <a:rPr lang="zh-TW" altLang="en-US" dirty="0"/>
              <a:t>所開發出來的非接觸式</a:t>
            </a:r>
            <a:r>
              <a:rPr lang="en-US" altLang="zh-TW" dirty="0"/>
              <a:t>IC</a:t>
            </a:r>
            <a:r>
              <a:rPr lang="zh-TW" altLang="en-US" dirty="0"/>
              <a:t>卡技術</a:t>
            </a:r>
            <a:endParaRPr lang="en-US" altLang="zh-TW" dirty="0"/>
          </a:p>
          <a:p>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Suica</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卡</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4</a:t>
            </a:fld>
            <a:endParaRPr lang="zh-TW" altLang="en-US"/>
          </a:p>
        </p:txBody>
      </p:sp>
    </p:spTree>
    <p:extLst>
      <p:ext uri="{BB962C8B-B14F-4D97-AF65-F5344CB8AC3E}">
        <p14:creationId xmlns:p14="http://schemas.microsoft.com/office/powerpoint/2010/main" val="14332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endParaRPr lang="en-US" altLang="zh-TW" dirty="0"/>
          </a:p>
          <a:p>
            <a:endParaRPr lang="en-US" altLang="zh-TW" dirty="0"/>
          </a:p>
          <a:p>
            <a:endParaRPr lang="en-US" altLang="zh-TW" dirty="0"/>
          </a:p>
          <a:p>
            <a:r>
              <a:rPr lang="en-US" altLang="zh-TW" dirty="0"/>
              <a:t>https://read01.com/dP3jL7.html</a:t>
            </a:r>
          </a:p>
          <a:p>
            <a:r>
              <a:rPr lang="en-US" altLang="zh-TW" dirty="0"/>
              <a:t>https://kknews.cc/zh-tw/tech/6k9xyxl.html</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5</a:t>
            </a:fld>
            <a:endParaRPr lang="zh-TW" altLang="en-US"/>
          </a:p>
        </p:txBody>
      </p:sp>
    </p:spTree>
    <p:extLst>
      <p:ext uri="{BB962C8B-B14F-4D97-AF65-F5344CB8AC3E}">
        <p14:creationId xmlns:p14="http://schemas.microsoft.com/office/powerpoint/2010/main" val="180019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主动模式下，每台设备要向另一台设备发送数据时，都必须产生自己的射频场。如图</a:t>
            </a:r>
            <a:r>
              <a:rPr lang="en-US" altLang="zh-CN" dirty="0"/>
              <a:t>1</a:t>
            </a:r>
            <a:r>
              <a:rPr lang="zh-CN" altLang="en-US" dirty="0"/>
              <a:t>所示，发起设备和目标设备都要产生自己的射频场，以便进行通信。这是对等网络通信的标准模式，可以获得非常快速的连接设置。</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6</a:t>
            </a:fld>
            <a:endParaRPr lang="zh-TW" altLang="en-US"/>
          </a:p>
        </p:txBody>
      </p:sp>
    </p:spTree>
    <p:extLst>
      <p:ext uri="{BB962C8B-B14F-4D97-AF65-F5344CB8AC3E}">
        <p14:creationId xmlns:p14="http://schemas.microsoft.com/office/powerpoint/2010/main" val="104950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在被动模式下，启动</a:t>
            </a:r>
            <a:r>
              <a:rPr lang="en-US" altLang="zh-CN" dirty="0"/>
              <a:t>NFC</a:t>
            </a:r>
            <a:r>
              <a:rPr lang="zh-CN" altLang="en-US" dirty="0"/>
              <a:t>通信的设备，也称为</a:t>
            </a:r>
            <a:r>
              <a:rPr lang="en-US" altLang="zh-CN" dirty="0"/>
              <a:t>NFC</a:t>
            </a:r>
            <a:r>
              <a:rPr lang="zh-CN" altLang="en-US" dirty="0"/>
              <a:t>发起设备（主设备），在整个通信过程中提供射频场 （</a:t>
            </a:r>
            <a:r>
              <a:rPr lang="en-US" altLang="zh-CN" dirty="0"/>
              <a:t>RF-field</a:t>
            </a:r>
            <a:r>
              <a:rPr lang="zh-CN" altLang="en-US" dirty="0"/>
              <a:t>），如图</a:t>
            </a:r>
            <a:r>
              <a:rPr lang="en-US" altLang="zh-CN" dirty="0"/>
              <a:t>2</a:t>
            </a:r>
            <a:r>
              <a:rPr lang="zh-CN" altLang="en-US" dirty="0"/>
              <a:t>所示。它可以选择</a:t>
            </a:r>
            <a:r>
              <a:rPr lang="en-US" altLang="zh-CN" dirty="0"/>
              <a:t>106kbps</a:t>
            </a:r>
            <a:r>
              <a:rPr lang="zh-CN" altLang="en-US" dirty="0"/>
              <a:t>、</a:t>
            </a:r>
            <a:r>
              <a:rPr lang="en-US" altLang="zh-CN" dirty="0"/>
              <a:t>212kbps</a:t>
            </a:r>
            <a:r>
              <a:rPr lang="zh-CN" altLang="en-US" dirty="0"/>
              <a:t>或</a:t>
            </a:r>
            <a:r>
              <a:rPr lang="en-US" altLang="zh-CN" dirty="0"/>
              <a:t>424kbps</a:t>
            </a:r>
            <a:r>
              <a:rPr lang="zh-CN" altLang="en-US" dirty="0"/>
              <a:t>其中一种传输速度，将数据发送到另一台设备。另一台设备称为</a:t>
            </a:r>
            <a:r>
              <a:rPr lang="en-US" altLang="zh-CN" dirty="0"/>
              <a:t>NFC</a:t>
            </a:r>
            <a:r>
              <a:rPr lang="zh-CN" altLang="en-US" dirty="0"/>
              <a:t>目标设备（从设备），不必产生射频场，而使用负载调制（</a:t>
            </a:r>
            <a:r>
              <a:rPr lang="en-US" altLang="zh-CN" dirty="0"/>
              <a:t>load modulation</a:t>
            </a:r>
            <a:r>
              <a:rPr lang="zh-CN" altLang="en-US" dirty="0"/>
              <a:t>）技术，即可以相同的速度将数据传回发起设备。此通信机制与基于</a:t>
            </a:r>
            <a:r>
              <a:rPr lang="en-US" altLang="zh-CN" dirty="0"/>
              <a:t>ISO14443A</a:t>
            </a:r>
            <a:r>
              <a:rPr lang="zh-CN" altLang="en-US" dirty="0"/>
              <a:t>、</a:t>
            </a:r>
            <a:r>
              <a:rPr lang="en-US" altLang="zh-CN" dirty="0"/>
              <a:t>MIFARE</a:t>
            </a:r>
            <a:r>
              <a:rPr lang="zh-CN" altLang="en-US" dirty="0"/>
              <a:t>和</a:t>
            </a:r>
            <a:r>
              <a:rPr lang="en-US" altLang="zh-CN" dirty="0" err="1"/>
              <a:t>FeliCa</a:t>
            </a:r>
            <a:r>
              <a:rPr lang="zh-CN" altLang="en-US" dirty="0"/>
              <a:t>的非接触式智能卡兼容，因此，</a:t>
            </a:r>
            <a:r>
              <a:rPr lang="en-US" altLang="zh-CN" dirty="0"/>
              <a:t>NFC</a:t>
            </a:r>
            <a:r>
              <a:rPr lang="zh-CN" altLang="en-US" dirty="0"/>
              <a:t>发起设备在被动模式下，可以用相同的连接和初始化过程检测非接触式智能卡或</a:t>
            </a:r>
            <a:r>
              <a:rPr lang="en-US" altLang="zh-CN" dirty="0"/>
              <a:t>NFC</a:t>
            </a:r>
            <a:r>
              <a:rPr lang="zh-CN" altLang="en-US" dirty="0"/>
              <a:t>目标设备，并与之建立联系。</a:t>
            </a:r>
            <a:endParaRPr lang="en-US" altLang="zh-CN" dirty="0"/>
          </a:p>
          <a:p>
            <a:endParaRPr lang="en-US" altLang="zh-TW" dirty="0"/>
          </a:p>
          <a:p>
            <a:endParaRPr lang="en-US" altLang="zh-TW" dirty="0"/>
          </a:p>
          <a:p>
            <a:r>
              <a:rPr lang="zh-CN" altLang="en-US" dirty="0"/>
              <a:t>移动设备主要以被动模式操作，可以大幅降低功耗，并延长电池寿命。在一个应用会话过程中，</a:t>
            </a:r>
            <a:r>
              <a:rPr lang="en-US" altLang="zh-CN" dirty="0"/>
              <a:t>NFC</a:t>
            </a:r>
            <a:r>
              <a:rPr lang="zh-CN" altLang="en-US" dirty="0"/>
              <a:t>设备可以在发起设备和目标设备之间切换自己的角色。利用这项功能，电池电量较低的设备可以要求以被动模式充当目标设备，而不是发起设备。</a:t>
            </a:r>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7</a:t>
            </a:fld>
            <a:endParaRPr lang="zh-TW" altLang="en-US"/>
          </a:p>
        </p:txBody>
      </p:sp>
    </p:spTree>
    <p:extLst>
      <p:ext uri="{BB962C8B-B14F-4D97-AF65-F5344CB8AC3E}">
        <p14:creationId xmlns:p14="http://schemas.microsoft.com/office/powerpoint/2010/main" val="2623734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NFC</a:t>
            </a:r>
            <a:r>
              <a:rPr lang="zh-CN" altLang="en-US" dirty="0"/>
              <a:t>采用了双向的识别和连接，</a:t>
            </a:r>
            <a:r>
              <a:rPr lang="en-US" altLang="zh-CN" dirty="0"/>
              <a:t>NFC</a:t>
            </a:r>
            <a:r>
              <a:rPr lang="zh-CN" altLang="en-US" dirty="0"/>
              <a:t>手机具有三种功能模式</a:t>
            </a:r>
            <a:endParaRPr lang="en-US" altLang="zh-TW" dirty="0"/>
          </a:p>
          <a:p>
            <a:endParaRPr lang="en-US" altLang="zh-TW" dirty="0"/>
          </a:p>
          <a:p>
            <a:endParaRPr lang="en-US" altLang="zh-TW" dirty="0"/>
          </a:p>
          <a:p>
            <a:r>
              <a:rPr lang="zh-TW" altLang="en-US" dirty="0"/>
              <a:t>卡模式</a:t>
            </a:r>
            <a:r>
              <a:rPr lang="en-US" altLang="zh-TW" dirty="0"/>
              <a:t>(Card Emulation)</a:t>
            </a:r>
            <a:r>
              <a:rPr lang="zh-TW" altLang="en-US" dirty="0"/>
              <a:t>：能代替許多</a:t>
            </a:r>
            <a:r>
              <a:rPr lang="en-US" altLang="zh-TW" dirty="0"/>
              <a:t>RFID</a:t>
            </a:r>
            <a:r>
              <a:rPr lang="zh-TW" altLang="en-US" dirty="0"/>
              <a:t>卡片，如車票、門禁、 信用卡等。 </a:t>
            </a:r>
            <a:endParaRPr lang="en-US" altLang="zh-TW" dirty="0"/>
          </a:p>
          <a:p>
            <a:r>
              <a:rPr lang="zh-TW" altLang="en-US" dirty="0"/>
              <a:t> 點對點模式</a:t>
            </a:r>
            <a:r>
              <a:rPr lang="en-US" altLang="zh-TW" dirty="0"/>
              <a:t>(P2P mode)</a:t>
            </a:r>
            <a:r>
              <a:rPr lang="zh-TW" altLang="en-US" dirty="0"/>
              <a:t>：兩台</a:t>
            </a:r>
            <a:r>
              <a:rPr lang="en-US" altLang="zh-TW" dirty="0"/>
              <a:t>NFC</a:t>
            </a:r>
            <a:r>
              <a:rPr lang="zh-TW" altLang="en-US" dirty="0"/>
              <a:t>裝置做點對點的資料交換，如 照片、音樂、文件等。 </a:t>
            </a:r>
            <a:endParaRPr lang="en-US" altLang="zh-TW" dirty="0"/>
          </a:p>
          <a:p>
            <a:r>
              <a:rPr lang="zh-TW" altLang="en-US" dirty="0"/>
              <a:t> 讀取器模式</a:t>
            </a:r>
            <a:r>
              <a:rPr lang="en-US" altLang="zh-TW" dirty="0"/>
              <a:t>(Reader/writer mode)</a:t>
            </a:r>
            <a:r>
              <a:rPr lang="zh-TW" altLang="en-US" dirty="0"/>
              <a:t>：</a:t>
            </a:r>
            <a:r>
              <a:rPr lang="en-US" altLang="zh-TW" dirty="0"/>
              <a:t>NFC</a:t>
            </a:r>
            <a:r>
              <a:rPr lang="zh-TW" altLang="en-US" dirty="0"/>
              <a:t>裝置變為讀取器，可以讀 取擁有電子標籤的物品，進而了解該物品的資訊。</a:t>
            </a:r>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8</a:t>
            </a:fld>
            <a:endParaRPr lang="zh-TW" altLang="en-US"/>
          </a:p>
        </p:txBody>
      </p:sp>
    </p:spTree>
    <p:extLst>
      <p:ext uri="{BB962C8B-B14F-4D97-AF65-F5344CB8AC3E}">
        <p14:creationId xmlns:p14="http://schemas.microsoft.com/office/powerpoint/2010/main" val="37843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5119192-F6D0-4217-8031-44277A134F58}" type="slidenum">
              <a:rPr lang="zh-TW" altLang="en-US" smtClean="0"/>
              <a:t>10</a:t>
            </a:fld>
            <a:endParaRPr lang="zh-TW" altLang="en-US"/>
          </a:p>
        </p:txBody>
      </p:sp>
    </p:spTree>
    <p:extLst>
      <p:ext uri="{BB962C8B-B14F-4D97-AF65-F5344CB8AC3E}">
        <p14:creationId xmlns:p14="http://schemas.microsoft.com/office/powerpoint/2010/main" val="576158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43"/>
          <p:cNvGrpSpPr>
            <a:grpSpLocks/>
          </p:cNvGrpSpPr>
          <p:nvPr userDrawn="1"/>
        </p:nvGrpSpPr>
        <p:grpSpPr bwMode="auto">
          <a:xfrm>
            <a:off x="7667626" y="6021388"/>
            <a:ext cx="1476375" cy="836612"/>
            <a:chOff x="521" y="210"/>
            <a:chExt cx="2520" cy="1504"/>
          </a:xfrm>
        </p:grpSpPr>
        <p:pic>
          <p:nvPicPr>
            <p:cNvPr id="5" name="Picture 44" descr="未標題-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7" y="709"/>
              <a:ext cx="226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5" descr="未標題-1 複製"/>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 y="210"/>
              <a:ext cx="2520"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47" descr="edu"/>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04026" y="6076950"/>
            <a:ext cx="8477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5" descr="Ban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57200"/>
            <a:ext cx="64770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 name="Rectangle 25"/>
          <p:cNvSpPr>
            <a:spLocks noGrp="1" noChangeArrowheads="1"/>
          </p:cNvSpPr>
          <p:nvPr>
            <p:ph type="ctrTitle"/>
          </p:nvPr>
        </p:nvSpPr>
        <p:spPr>
          <a:xfrm>
            <a:off x="827089" y="1989140"/>
            <a:ext cx="7489825" cy="1800225"/>
          </a:xfrm>
        </p:spPr>
        <p:txBody>
          <a:bodyPr/>
          <a:lstStyle>
            <a:lvl1pPr algn="ctr">
              <a:defRPr sz="3600" b="0">
                <a:solidFill>
                  <a:srgbClr val="020202"/>
                </a:solidFill>
              </a:defRPr>
            </a:lvl1pPr>
          </a:lstStyle>
          <a:p>
            <a:r>
              <a:rPr lang="zh-TW" altLang="en-US"/>
              <a:t>按一下以編輯母片標題樣式</a:t>
            </a:r>
            <a:endParaRPr lang="zh-TW" altLang="zh-TW" dirty="0"/>
          </a:p>
        </p:txBody>
      </p:sp>
      <p:sp>
        <p:nvSpPr>
          <p:cNvPr id="5146" name="Rectangle 26"/>
          <p:cNvSpPr>
            <a:spLocks noGrp="1" noChangeArrowheads="1"/>
          </p:cNvSpPr>
          <p:nvPr>
            <p:ph type="subTitle" idx="1"/>
          </p:nvPr>
        </p:nvSpPr>
        <p:spPr>
          <a:xfrm>
            <a:off x="1371600" y="4100515"/>
            <a:ext cx="6400800" cy="1766887"/>
          </a:xfrm>
        </p:spPr>
        <p:txBody>
          <a:bodyPr/>
          <a:lstStyle>
            <a:lvl1pPr marL="0" indent="0" algn="ctr">
              <a:buFont typeface="Wingdings" pitchFamily="2" charset="2"/>
              <a:buNone/>
              <a:defRPr sz="2800" b="0">
                <a:solidFill>
                  <a:srgbClr val="020202"/>
                </a:solidFill>
              </a:defRPr>
            </a:lvl1pPr>
          </a:lstStyle>
          <a:p>
            <a:r>
              <a:rPr lang="zh-TW" altLang="en-US"/>
              <a:t>按一下以編輯母片副標題樣式</a:t>
            </a:r>
            <a:endParaRPr lang="zh-TW" altLang="en-US" dirty="0"/>
          </a:p>
        </p:txBody>
      </p:sp>
    </p:spTree>
    <p:extLst>
      <p:ext uri="{BB962C8B-B14F-4D97-AF65-F5344CB8AC3E}">
        <p14:creationId xmlns:p14="http://schemas.microsoft.com/office/powerpoint/2010/main" val="160063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5" name="Rectangle 34"/>
          <p:cNvSpPr>
            <a:spLocks noGrp="1" noChangeArrowheads="1"/>
          </p:cNvSpPr>
          <p:nvPr>
            <p:ph type="sldNum" sz="quarter" idx="11"/>
          </p:nvPr>
        </p:nvSpPr>
        <p:spPr>
          <a:ln/>
        </p:spPr>
        <p:txBody>
          <a:bodyPr/>
          <a:lstStyle>
            <a:lvl1pPr>
              <a:defRPr/>
            </a:lvl1pPr>
          </a:lstStyle>
          <a:p>
            <a:pPr>
              <a:defRPr/>
            </a:pPr>
            <a:fld id="{6BFF0208-FEAA-4C4B-9ADB-3402FAD922DB}"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412388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331788"/>
            <a:ext cx="1943100" cy="591661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4" y="331788"/>
            <a:ext cx="5678487" cy="591661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5" name="Rectangle 34"/>
          <p:cNvSpPr>
            <a:spLocks noGrp="1" noChangeArrowheads="1"/>
          </p:cNvSpPr>
          <p:nvPr>
            <p:ph type="sldNum" sz="quarter" idx="11"/>
          </p:nvPr>
        </p:nvSpPr>
        <p:spPr>
          <a:ln/>
        </p:spPr>
        <p:txBody>
          <a:bodyPr/>
          <a:lstStyle>
            <a:lvl1pPr>
              <a:defRPr/>
            </a:lvl1pPr>
          </a:lstStyle>
          <a:p>
            <a:pPr>
              <a:defRPr/>
            </a:pPr>
            <a:fld id="{1B9BAECA-0B4B-4B1E-9E08-32455919A3A7}"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52176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9" y="331790"/>
            <a:ext cx="7415212" cy="9366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1700215"/>
            <a:ext cx="3810000" cy="4548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6613" y="1700215"/>
            <a:ext cx="3810000" cy="4548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6" name="Rectangle 34"/>
          <p:cNvSpPr>
            <a:spLocks noGrp="1" noChangeArrowheads="1"/>
          </p:cNvSpPr>
          <p:nvPr>
            <p:ph type="sldNum" sz="quarter" idx="11"/>
          </p:nvPr>
        </p:nvSpPr>
        <p:spPr>
          <a:ln/>
        </p:spPr>
        <p:txBody>
          <a:bodyPr/>
          <a:lstStyle>
            <a:lvl1pPr>
              <a:defRPr/>
            </a:lvl1pPr>
          </a:lstStyle>
          <a:p>
            <a:pPr>
              <a:defRPr/>
            </a:pPr>
            <a:fld id="{F35EB436-892B-40F0-AF0B-9063151D6B38}"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212863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6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defRPr sz="2400"/>
            </a:lvl1pPr>
            <a:lvl2pPr>
              <a:defRPr sz="2000"/>
            </a:lvl2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5" name="Rectangle 34"/>
          <p:cNvSpPr>
            <a:spLocks noGrp="1" noChangeArrowheads="1"/>
          </p:cNvSpPr>
          <p:nvPr>
            <p:ph type="sldNum" sz="quarter" idx="11"/>
          </p:nvPr>
        </p:nvSpPr>
        <p:spPr>
          <a:ln/>
        </p:spPr>
        <p:txBody>
          <a:bodyPr/>
          <a:lstStyle>
            <a:lvl1pPr>
              <a:defRPr/>
            </a:lvl1pPr>
          </a:lstStyle>
          <a:p>
            <a:pPr>
              <a:defRPr/>
            </a:pPr>
            <a:fld id="{70D6AAFB-93B6-4DFA-BE1B-50C321C5FBAE}"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120746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3000" b="1" cap="all"/>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TW" altLang="en-US"/>
              <a:t>按一下以編輯母片文字樣式</a:t>
            </a:r>
          </a:p>
        </p:txBody>
      </p:sp>
      <p:sp>
        <p:nvSpPr>
          <p:cNvPr id="4"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5" name="Rectangle 34"/>
          <p:cNvSpPr>
            <a:spLocks noGrp="1" noChangeArrowheads="1"/>
          </p:cNvSpPr>
          <p:nvPr>
            <p:ph type="sldNum" sz="quarter" idx="11"/>
          </p:nvPr>
        </p:nvSpPr>
        <p:spPr>
          <a:ln/>
        </p:spPr>
        <p:txBody>
          <a:bodyPr/>
          <a:lstStyle>
            <a:lvl1pPr>
              <a:defRPr/>
            </a:lvl1pPr>
          </a:lstStyle>
          <a:p>
            <a:pPr>
              <a:defRPr/>
            </a:pPr>
            <a:fld id="{0B2BC6F3-933B-415A-9231-CAEF27D90AA8}"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288153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684213" y="1700215"/>
            <a:ext cx="3810000" cy="45481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6613" y="1700215"/>
            <a:ext cx="3810000" cy="45481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6" name="Rectangle 34"/>
          <p:cNvSpPr>
            <a:spLocks noGrp="1" noChangeArrowheads="1"/>
          </p:cNvSpPr>
          <p:nvPr>
            <p:ph type="sldNum" sz="quarter" idx="11"/>
          </p:nvPr>
        </p:nvSpPr>
        <p:spPr>
          <a:ln/>
        </p:spPr>
        <p:txBody>
          <a:bodyPr/>
          <a:lstStyle>
            <a:lvl1pPr>
              <a:defRPr/>
            </a:lvl1pPr>
          </a:lstStyle>
          <a:p>
            <a:pPr>
              <a:defRPr/>
            </a:pPr>
            <a:fld id="{AC64208B-2360-4D93-B05B-132073F1D9AF}"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383336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8" name="Rectangle 34"/>
          <p:cNvSpPr>
            <a:spLocks noGrp="1" noChangeArrowheads="1"/>
          </p:cNvSpPr>
          <p:nvPr>
            <p:ph type="sldNum" sz="quarter" idx="11"/>
          </p:nvPr>
        </p:nvSpPr>
        <p:spPr>
          <a:ln/>
        </p:spPr>
        <p:txBody>
          <a:bodyPr/>
          <a:lstStyle>
            <a:lvl1pPr>
              <a:defRPr/>
            </a:lvl1pPr>
          </a:lstStyle>
          <a:p>
            <a:pPr>
              <a:defRPr/>
            </a:pPr>
            <a:fld id="{B184AB1D-9955-45F3-BA13-A58D6E493842}"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324144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4" name="Rectangle 34"/>
          <p:cNvSpPr>
            <a:spLocks noGrp="1" noChangeArrowheads="1"/>
          </p:cNvSpPr>
          <p:nvPr>
            <p:ph type="sldNum" sz="quarter" idx="11"/>
          </p:nvPr>
        </p:nvSpPr>
        <p:spPr>
          <a:ln/>
        </p:spPr>
        <p:txBody>
          <a:bodyPr/>
          <a:lstStyle>
            <a:lvl1pPr>
              <a:defRPr/>
            </a:lvl1pPr>
          </a:lstStyle>
          <a:p>
            <a:pPr>
              <a:defRPr/>
            </a:pPr>
            <a:fld id="{F67CDE0D-E706-48D6-AE20-5079E629D7BE}"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77685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3" name="Rectangle 34"/>
          <p:cNvSpPr>
            <a:spLocks noGrp="1" noChangeArrowheads="1"/>
          </p:cNvSpPr>
          <p:nvPr>
            <p:ph type="sldNum" sz="quarter" idx="11"/>
          </p:nvPr>
        </p:nvSpPr>
        <p:spPr>
          <a:ln/>
        </p:spPr>
        <p:txBody>
          <a:bodyPr/>
          <a:lstStyle>
            <a:lvl1pPr>
              <a:defRPr/>
            </a:lvl1pPr>
          </a:lstStyle>
          <a:p>
            <a:pPr>
              <a:defRPr/>
            </a:pPr>
            <a:fld id="{10A500B3-3D10-4E2C-A838-62E87A558C01}"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35723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nchor="b"/>
          <a:lstStyle>
            <a:lvl1pPr algn="l">
              <a:defRPr sz="15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6" name="Rectangle 34"/>
          <p:cNvSpPr>
            <a:spLocks noGrp="1" noChangeArrowheads="1"/>
          </p:cNvSpPr>
          <p:nvPr>
            <p:ph type="sldNum" sz="quarter" idx="11"/>
          </p:nvPr>
        </p:nvSpPr>
        <p:spPr>
          <a:ln/>
        </p:spPr>
        <p:txBody>
          <a:bodyPr/>
          <a:lstStyle>
            <a:lvl1pPr>
              <a:defRPr/>
            </a:lvl1pPr>
          </a:lstStyle>
          <a:p>
            <a:pPr>
              <a:defRPr/>
            </a:pPr>
            <a:fld id="{D56261DF-80F0-40E0-B4FC-4423DAF9D4E0}"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99289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15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TW" altLang="en-US" noProof="0"/>
              <a:t>按一下圖示以新增圖片</a:t>
            </a:r>
            <a:endParaRPr lang="zh-TW" altLang="en-US" noProof="0" dirty="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Rectangle 33"/>
          <p:cNvSpPr>
            <a:spLocks noGrp="1" noChangeArrowheads="1"/>
          </p:cNvSpPr>
          <p:nvPr>
            <p:ph type="ftr" sz="quarter" idx="10"/>
          </p:nvPr>
        </p:nvSpPr>
        <p:spPr>
          <a:ln/>
        </p:spPr>
        <p:txBody>
          <a:bodyPr/>
          <a:lstStyle>
            <a:lvl1pPr>
              <a:defRPr/>
            </a:lvl1pPr>
          </a:lstStyle>
          <a:p>
            <a:pPr>
              <a:defRPr/>
            </a:pPr>
            <a:endParaRPr lang="en-US" altLang="zh-TW">
              <a:solidFill>
                <a:srgbClr val="545472"/>
              </a:solidFill>
            </a:endParaRPr>
          </a:p>
        </p:txBody>
      </p:sp>
      <p:sp>
        <p:nvSpPr>
          <p:cNvPr id="6" name="Rectangle 34"/>
          <p:cNvSpPr>
            <a:spLocks noGrp="1" noChangeArrowheads="1"/>
          </p:cNvSpPr>
          <p:nvPr>
            <p:ph type="sldNum" sz="quarter" idx="11"/>
          </p:nvPr>
        </p:nvSpPr>
        <p:spPr>
          <a:ln/>
        </p:spPr>
        <p:txBody>
          <a:bodyPr/>
          <a:lstStyle>
            <a:lvl1pPr>
              <a:defRPr/>
            </a:lvl1pPr>
          </a:lstStyle>
          <a:p>
            <a:pPr>
              <a:defRPr/>
            </a:pPr>
            <a:fld id="{1F414905-041C-4DE5-89A1-AB2B1D69D611}" type="slidenum">
              <a:rPr lang="en-US" altLang="zh-TW">
                <a:solidFill>
                  <a:srgbClr val="545472"/>
                </a:solidFill>
              </a:rPr>
              <a:pPr>
                <a:defRPr/>
              </a:pPr>
              <a:t>‹#›</a:t>
            </a:fld>
            <a:endParaRPr lang="en-US" altLang="zh-TW">
              <a:solidFill>
                <a:srgbClr val="545472"/>
              </a:solidFill>
            </a:endParaRPr>
          </a:p>
        </p:txBody>
      </p:sp>
    </p:spTree>
    <p:extLst>
      <p:ext uri="{BB962C8B-B14F-4D97-AF65-F5344CB8AC3E}">
        <p14:creationId xmlns:p14="http://schemas.microsoft.com/office/powerpoint/2010/main" val="200466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83" descr="Title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95289" y="692152"/>
            <a:ext cx="6540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81"/>
          <p:cNvSpPr>
            <a:spLocks noChangeShapeType="1"/>
          </p:cNvSpPr>
          <p:nvPr userDrawn="1"/>
        </p:nvSpPr>
        <p:spPr bwMode="auto">
          <a:xfrm>
            <a:off x="250826" y="1196975"/>
            <a:ext cx="785018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TW" altLang="en-US" sz="1350">
              <a:solidFill>
                <a:srgbClr val="545472"/>
              </a:solidFill>
              <a:latin typeface="Tahoma" panose="020B0604030504040204" pitchFamily="34" charset="0"/>
            </a:endParaRPr>
          </a:p>
        </p:txBody>
      </p:sp>
      <p:pic>
        <p:nvPicPr>
          <p:cNvPr id="1028" name="Picture 71" descr="line"/>
          <p:cNvPicPr>
            <a:picLocks noChangeAspect="1" noChangeArrowheads="1"/>
          </p:cNvPicPr>
          <p:nvPr userDrawn="1"/>
        </p:nvPicPr>
        <p:blipFill>
          <a:blip r:embed="rId15">
            <a:extLst>
              <a:ext uri="{28A0092B-C50C-407E-A947-70E740481C1C}">
                <a14:useLocalDpi xmlns:a14="http://schemas.microsoft.com/office/drawing/2010/main" val="0"/>
              </a:ext>
            </a:extLst>
          </a:blip>
          <a:srcRect r="-51111" b="46909"/>
          <a:stretch>
            <a:fillRect/>
          </a:stretch>
        </p:blipFill>
        <p:spPr bwMode="auto">
          <a:xfrm>
            <a:off x="9036051" y="2924175"/>
            <a:ext cx="107950"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0" descr="line"/>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870075" y="6669090"/>
            <a:ext cx="7239000" cy="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0"/>
          <p:cNvSpPr>
            <a:spLocks noGrp="1" noChangeArrowheads="1"/>
          </p:cNvSpPr>
          <p:nvPr>
            <p:ph type="title"/>
          </p:nvPr>
        </p:nvSpPr>
        <p:spPr bwMode="auto">
          <a:xfrm>
            <a:off x="1042989" y="331790"/>
            <a:ext cx="74152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31" name="Rectangle 31"/>
          <p:cNvSpPr>
            <a:spLocks noGrp="1" noChangeArrowheads="1"/>
          </p:cNvSpPr>
          <p:nvPr>
            <p:ph type="body" idx="1"/>
          </p:nvPr>
        </p:nvSpPr>
        <p:spPr bwMode="auto">
          <a:xfrm>
            <a:off x="684213" y="1700215"/>
            <a:ext cx="77724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129" name="Rectangle 33"/>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kumimoji="0" sz="1050">
                <a:latin typeface="+mn-lt"/>
                <a:ea typeface="新細明體" pitchFamily="18" charset="-120"/>
              </a:defRPr>
            </a:lvl1pPr>
          </a:lstStyle>
          <a:p>
            <a:pPr fontAlgn="base">
              <a:spcBef>
                <a:spcPct val="0"/>
              </a:spcBef>
              <a:spcAft>
                <a:spcPct val="0"/>
              </a:spcAft>
              <a:defRPr/>
            </a:pPr>
            <a:endParaRPr lang="en-US" altLang="zh-TW">
              <a:solidFill>
                <a:srgbClr val="545472"/>
              </a:solidFill>
            </a:endParaRPr>
          </a:p>
        </p:txBody>
      </p:sp>
      <p:sp>
        <p:nvSpPr>
          <p:cNvPr id="4130" name="Rectangle 34"/>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050">
                <a:latin typeface="Arial" panose="020B0604020202020204" pitchFamily="34" charset="0"/>
              </a:defRPr>
            </a:lvl1pPr>
          </a:lstStyle>
          <a:p>
            <a:pPr eaLnBrk="0" fontAlgn="base" hangingPunct="0">
              <a:spcBef>
                <a:spcPct val="0"/>
              </a:spcBef>
              <a:spcAft>
                <a:spcPct val="0"/>
              </a:spcAft>
              <a:defRPr/>
            </a:pPr>
            <a:fld id="{577324EF-1205-4D24-A9B5-F4211B29BDF8}" type="slidenum">
              <a:rPr lang="en-US" altLang="zh-TW">
                <a:solidFill>
                  <a:srgbClr val="545472"/>
                </a:solidFill>
              </a:rPr>
              <a:pPr eaLnBrk="0" fontAlgn="base" hangingPunct="0">
                <a:spcBef>
                  <a:spcPct val="0"/>
                </a:spcBef>
                <a:spcAft>
                  <a:spcPct val="0"/>
                </a:spcAft>
                <a:defRPr/>
              </a:pPr>
              <a:t>‹#›</a:t>
            </a:fld>
            <a:endParaRPr lang="en-US" altLang="zh-TW">
              <a:solidFill>
                <a:srgbClr val="545472"/>
              </a:solidFill>
            </a:endParaRPr>
          </a:p>
        </p:txBody>
      </p:sp>
      <p:grpSp>
        <p:nvGrpSpPr>
          <p:cNvPr id="1034" name="Group 56"/>
          <p:cNvGrpSpPr>
            <a:grpSpLocks/>
          </p:cNvGrpSpPr>
          <p:nvPr userDrawn="1"/>
        </p:nvGrpSpPr>
        <p:grpSpPr bwMode="auto">
          <a:xfrm>
            <a:off x="7956550" y="6165850"/>
            <a:ext cx="1187450" cy="692150"/>
            <a:chOff x="521" y="210"/>
            <a:chExt cx="2520" cy="1504"/>
          </a:xfrm>
        </p:grpSpPr>
        <p:pic>
          <p:nvPicPr>
            <p:cNvPr id="1036" name="Picture 57" descr="未標題-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57" y="709"/>
              <a:ext cx="226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58" descr="未標題-1 複製"/>
            <p:cNvPicPr>
              <a:picLocks noChangeAspect="1" noChangeArrowheads="1"/>
            </p:cNvPicPr>
            <p:nvPr userDrawn="1"/>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 y="210"/>
              <a:ext cx="2520"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5" name="Line 84"/>
          <p:cNvSpPr>
            <a:spLocks noChangeShapeType="1"/>
          </p:cNvSpPr>
          <p:nvPr userDrawn="1"/>
        </p:nvSpPr>
        <p:spPr bwMode="auto">
          <a:xfrm rot="5400000">
            <a:off x="58738" y="1174750"/>
            <a:ext cx="125095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TW" altLang="en-US" sz="1350">
              <a:solidFill>
                <a:srgbClr val="545472"/>
              </a:solidFill>
              <a:latin typeface="Tahoma" panose="020B0604030504040204" pitchFamily="34" charset="0"/>
            </a:endParaRPr>
          </a:p>
        </p:txBody>
      </p:sp>
    </p:spTree>
    <p:extLst>
      <p:ext uri="{BB962C8B-B14F-4D97-AF65-F5344CB8AC3E}">
        <p14:creationId xmlns:p14="http://schemas.microsoft.com/office/powerpoint/2010/main" val="1023574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kumimoji="1" sz="3600" b="1">
          <a:solidFill>
            <a:srgbClr val="000099"/>
          </a:solidFill>
          <a:latin typeface="+mj-lt"/>
          <a:ea typeface="+mj-ea"/>
          <a:cs typeface="+mj-cs"/>
        </a:defRPr>
      </a:lvl1pPr>
      <a:lvl2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2pPr>
      <a:lvl3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3pPr>
      <a:lvl4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4pPr>
      <a:lvl5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5pPr>
      <a:lvl6pPr marL="3429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6pPr>
      <a:lvl7pPr marL="6858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7pPr>
      <a:lvl8pPr marL="10287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8pPr>
      <a:lvl9pPr marL="13716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9pPr>
    </p:titleStyle>
    <p:bodyStyle>
      <a:lvl1pPr marL="257175" indent="-257175" algn="l" rtl="0" eaLnBrk="1" fontAlgn="base" hangingPunct="1">
        <a:spcBef>
          <a:spcPct val="20000"/>
        </a:spcBef>
        <a:spcAft>
          <a:spcPct val="10000"/>
        </a:spcAft>
        <a:buClr>
          <a:srgbClr val="0000FF"/>
        </a:buClr>
        <a:buFont typeface="Wingdings" panose="05000000000000000000" pitchFamily="2" charset="2"/>
        <a:buChar char="n"/>
        <a:defRPr kumimoji="1" sz="2400" b="1">
          <a:solidFill>
            <a:srgbClr val="000099"/>
          </a:solidFill>
          <a:latin typeface="+mn-lt"/>
          <a:ea typeface="+mn-ea"/>
          <a:cs typeface="+mn-cs"/>
        </a:defRPr>
      </a:lvl1pPr>
      <a:lvl2pPr marL="595313" indent="-252413" algn="l" rtl="0" eaLnBrk="1" fontAlgn="base" hangingPunct="1">
        <a:spcBef>
          <a:spcPct val="20000"/>
        </a:spcBef>
        <a:spcAft>
          <a:spcPct val="0"/>
        </a:spcAft>
        <a:buClr>
          <a:srgbClr val="0000FF"/>
        </a:buClr>
        <a:buFont typeface="Wingdings" panose="05000000000000000000" pitchFamily="2" charset="2"/>
        <a:buChar char="n"/>
        <a:defRPr kumimoji="1" sz="2000">
          <a:solidFill>
            <a:srgbClr val="990000"/>
          </a:solidFill>
          <a:latin typeface="+mn-lt"/>
          <a:ea typeface="+mn-ea"/>
          <a:cs typeface="+mn-cs"/>
        </a:defRPr>
      </a:lvl2pPr>
      <a:lvl3pPr marL="857250" indent="-171450" algn="l" rtl="0" eaLnBrk="1" fontAlgn="base" hangingPunct="1">
        <a:spcBef>
          <a:spcPct val="20000"/>
        </a:spcBef>
        <a:spcAft>
          <a:spcPct val="0"/>
        </a:spcAft>
        <a:buClr>
          <a:srgbClr val="0000FF"/>
        </a:buClr>
        <a:buFont typeface="Wingdings" panose="05000000000000000000" pitchFamily="2" charset="2"/>
        <a:buChar char="n"/>
        <a:defRPr kumimoji="1">
          <a:solidFill>
            <a:srgbClr val="0000FF"/>
          </a:solidFill>
          <a:latin typeface="+mn-lt"/>
          <a:ea typeface="+mn-ea"/>
          <a:cs typeface="+mn-cs"/>
        </a:defRPr>
      </a:lvl3pPr>
      <a:lvl4pPr marL="1200150" indent="-171450" algn="l" rtl="0" eaLnBrk="1" fontAlgn="base" hangingPunct="1">
        <a:spcBef>
          <a:spcPct val="20000"/>
        </a:spcBef>
        <a:spcAft>
          <a:spcPct val="0"/>
        </a:spcAft>
        <a:buClr>
          <a:srgbClr val="0000FF"/>
        </a:buClr>
        <a:buFont typeface="Wingdings" panose="05000000000000000000" pitchFamily="2" charset="2"/>
        <a:buChar char="n"/>
        <a:defRPr kumimoji="1" sz="1600">
          <a:solidFill>
            <a:srgbClr val="00CC00"/>
          </a:solidFill>
          <a:latin typeface="+mn-lt"/>
          <a:ea typeface="+mn-ea"/>
          <a:cs typeface="+mn-cs"/>
        </a:defRPr>
      </a:lvl4pPr>
      <a:lvl5pPr marL="1543050" indent="-171450" algn="l" rtl="0" eaLnBrk="1" fontAlgn="base" hangingPunct="1">
        <a:spcBef>
          <a:spcPct val="20000"/>
        </a:spcBef>
        <a:spcAft>
          <a:spcPct val="0"/>
        </a:spcAft>
        <a:buClr>
          <a:srgbClr val="0000FF"/>
        </a:buClr>
        <a:buFont typeface="Wingdings" panose="05000000000000000000" pitchFamily="2" charset="2"/>
        <a:buChar char="n"/>
        <a:defRPr kumimoji="1" sz="1600">
          <a:solidFill>
            <a:srgbClr val="FF3300"/>
          </a:solidFill>
          <a:latin typeface="+mn-lt"/>
          <a:ea typeface="+mn-ea"/>
          <a:cs typeface="+mn-cs"/>
        </a:defRPr>
      </a:lvl5pPr>
      <a:lvl6pPr marL="18859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6pPr>
      <a:lvl7pPr marL="22288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7pPr>
      <a:lvl8pPr marL="25717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8pPr>
      <a:lvl9pPr marL="29146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3200" dirty="0">
                <a:latin typeface="Noto Sans CJK TC Medium" panose="020B0600000000000000" pitchFamily="34" charset="-120"/>
                <a:ea typeface="Noto Sans CJK TC Medium" panose="020B0600000000000000" pitchFamily="34" charset="-120"/>
                <a:cs typeface="Lucida Sans Unicode" panose="020B0602030504020204" pitchFamily="34" charset="0"/>
              </a:rPr>
              <a:t>Near Field Communication(NFC) Application:</a:t>
            </a:r>
            <a:r>
              <a:rPr lang="zh-TW" altLang="en-US" sz="3200" dirty="0">
                <a:latin typeface="Noto Sans CJK TC Medium" panose="020B0600000000000000" pitchFamily="34" charset="-120"/>
                <a:ea typeface="Noto Sans CJK TC Medium" panose="020B0600000000000000" pitchFamily="34" charset="-120"/>
                <a:cs typeface="Lucida Sans Unicode" panose="020B0602030504020204" pitchFamily="34" charset="0"/>
              </a:rPr>
              <a:t>行動支付</a:t>
            </a:r>
          </a:p>
        </p:txBody>
      </p:sp>
      <p:sp>
        <p:nvSpPr>
          <p:cNvPr id="3" name="副標題 2"/>
          <p:cNvSpPr>
            <a:spLocks noGrp="1"/>
          </p:cNvSpPr>
          <p:nvPr>
            <p:ph type="subTitle" idx="1"/>
          </p:nvPr>
        </p:nvSpPr>
        <p:spPr>
          <a:xfrm>
            <a:off x="1640543" y="4295646"/>
            <a:ext cx="6400800" cy="578683"/>
          </a:xfrm>
        </p:spPr>
        <p:txBody>
          <a:bodyPr/>
          <a:lstStyle/>
          <a:p>
            <a:r>
              <a:rPr lang="zh-TW" altLang="en-US" sz="2400" dirty="0">
                <a:latin typeface="Noto Sans CJK TC Medium" panose="020B0600000000000000" pitchFamily="34" charset="-120"/>
                <a:ea typeface="Noto Sans CJK TC Medium" panose="020B0600000000000000" pitchFamily="34" charset="-120"/>
                <a:cs typeface="Lucida Sans Unicode" panose="020B0602030504020204" pitchFamily="34" charset="0"/>
              </a:rPr>
              <a:t>電機碩一</a:t>
            </a:r>
            <a:r>
              <a:rPr lang="en-US" altLang="zh-TW" sz="2400" dirty="0">
                <a:latin typeface="Noto Sans CJK TC Medium" panose="020B0600000000000000" pitchFamily="34" charset="-120"/>
                <a:ea typeface="Noto Sans CJK TC Medium" panose="020B0600000000000000" pitchFamily="34" charset="-120"/>
                <a:cs typeface="Lucida Sans Unicode" panose="020B0602030504020204" pitchFamily="34" charset="0"/>
              </a:rPr>
              <a:t>105061592</a:t>
            </a:r>
            <a:r>
              <a:rPr lang="zh-TW" altLang="en-US" sz="2400" dirty="0">
                <a:latin typeface="Noto Sans CJK TC Medium" panose="020B0600000000000000" pitchFamily="34" charset="-120"/>
                <a:ea typeface="Noto Sans CJK TC Medium" panose="020B0600000000000000" pitchFamily="34" charset="-120"/>
                <a:cs typeface="Lucida Sans Unicode" panose="020B0602030504020204" pitchFamily="34" charset="0"/>
              </a:rPr>
              <a:t> 林鉉博</a:t>
            </a:r>
          </a:p>
          <a:p>
            <a:endParaRPr lang="en-US" altLang="zh-TW" sz="240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p:txBody>
      </p:sp>
      <p:pic>
        <p:nvPicPr>
          <p:cNvPr id="2050" name="Picture 2" descr="https://upload.wikimedia.org/wikipedia/zh/thumb/7/75/NFC_logo.svg/1205px-NFC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584988"/>
            <a:ext cx="2664475" cy="227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129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NFC</a:t>
            </a:r>
            <a:r>
              <a:rPr lang="zh-TW" altLang="en-US" dirty="0"/>
              <a:t>應用</a:t>
            </a:r>
            <a:r>
              <a:rPr lang="en-US" altLang="zh-TW" dirty="0"/>
              <a:t>-</a:t>
            </a:r>
            <a:r>
              <a:rPr lang="zh-TW" altLang="en-US" dirty="0"/>
              <a:t>行動支付</a:t>
            </a:r>
          </a:p>
        </p:txBody>
      </p:sp>
      <p:sp>
        <p:nvSpPr>
          <p:cNvPr id="5" name="內容版面配置區 4"/>
          <p:cNvSpPr>
            <a:spLocks noGrp="1"/>
          </p:cNvSpPr>
          <p:nvPr>
            <p:ph idx="1"/>
          </p:nvPr>
        </p:nvSpPr>
        <p:spPr/>
        <p:txBody>
          <a:bodyPr/>
          <a:lstStyle/>
          <a:p>
            <a:endParaRPr lang="zh-TW" altLang="en-US" dirty="0"/>
          </a:p>
        </p:txBody>
      </p:sp>
      <p:pic>
        <p:nvPicPr>
          <p:cNvPr id="6146" name="Picture 2" descr="http://www.smart-approach.com.tw/upfile/editor/images/applications_1008(1).jpg"/>
          <p:cNvPicPr>
            <a:picLocks noChangeAspect="1" noChangeArrowheads="1"/>
          </p:cNvPicPr>
          <p:nvPr/>
        </p:nvPicPr>
        <p:blipFill rotWithShape="1">
          <a:blip r:embed="rId3">
            <a:extLst>
              <a:ext uri="{28A0092B-C50C-407E-A947-70E740481C1C}">
                <a14:useLocalDpi xmlns:a14="http://schemas.microsoft.com/office/drawing/2010/main" val="0"/>
              </a:ext>
            </a:extLst>
          </a:blip>
          <a:srcRect l="6168" t="2955" r="7126" b="4212"/>
          <a:stretch/>
        </p:blipFill>
        <p:spPr bwMode="auto">
          <a:xfrm>
            <a:off x="684213" y="1216030"/>
            <a:ext cx="7273527" cy="5397182"/>
          </a:xfrm>
          <a:prstGeom prst="rect">
            <a:avLst/>
          </a:prstGeom>
          <a:noFill/>
          <a:extLst>
            <a:ext uri="{909E8E84-426E-40DD-AFC4-6F175D3DCCD1}">
              <a14:hiddenFill xmlns:a14="http://schemas.microsoft.com/office/drawing/2010/main">
                <a:solidFill>
                  <a:srgbClr val="FFFFFF"/>
                </a:solidFill>
              </a14:hiddenFill>
            </a:ext>
          </a:extLst>
        </p:spPr>
      </p:pic>
      <p:sp>
        <p:nvSpPr>
          <p:cNvPr id="6" name="橢圓 5"/>
          <p:cNvSpPr/>
          <p:nvPr/>
        </p:nvSpPr>
        <p:spPr>
          <a:xfrm>
            <a:off x="3046412" y="1235080"/>
            <a:ext cx="2574838" cy="987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949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Picture 4" descr="https://www.stockfeel.com.tw/wp-content/uploads/2015/06/%e5%90%8c%e4%ba%a8-%e5%85%a7%e6%96%8702-e14392892896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9" y="1593059"/>
            <a:ext cx="6591047" cy="4941091"/>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1072228" y="2814993"/>
            <a:ext cx="3498185" cy="3205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6936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latin typeface="Noto Sans CJK TC Medium" panose="020B0600000000000000" pitchFamily="34" charset="-120"/>
                <a:ea typeface="Noto Sans CJK TC Medium" panose="020B0600000000000000" pitchFamily="34" charset="-120"/>
              </a:rPr>
              <a:t>第三方支付</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掃二維碼支付</a:t>
            </a:r>
          </a:p>
        </p:txBody>
      </p:sp>
      <p:sp>
        <p:nvSpPr>
          <p:cNvPr id="4" name="內容版面配置區 3"/>
          <p:cNvSpPr>
            <a:spLocks noGrp="1"/>
          </p:cNvSpPr>
          <p:nvPr>
            <p:ph idx="1"/>
          </p:nvPr>
        </p:nvSpPr>
        <p:spPr>
          <a:xfrm>
            <a:off x="684213" y="1700215"/>
            <a:ext cx="7772400" cy="4885779"/>
          </a:xfrm>
        </p:spPr>
        <p:txBody>
          <a:bodyPr/>
          <a:lstStyle/>
          <a:p>
            <a:endParaRPr lang="zh-TW" altLang="en-US" dirty="0"/>
          </a:p>
        </p:txBody>
      </p:sp>
      <p:graphicFrame>
        <p:nvGraphicFramePr>
          <p:cNvPr id="11" name="內容版面配置區 5"/>
          <p:cNvGraphicFramePr>
            <a:graphicFrameLocks/>
          </p:cNvGraphicFramePr>
          <p:nvPr>
            <p:extLst>
              <p:ext uri="{D42A27DB-BD31-4B8C-83A1-F6EECF244321}">
                <p14:modId xmlns:p14="http://schemas.microsoft.com/office/powerpoint/2010/main" val="2694721211"/>
              </p:ext>
            </p:extLst>
          </p:nvPr>
        </p:nvGraphicFramePr>
        <p:xfrm>
          <a:off x="1794074" y="1417691"/>
          <a:ext cx="4490979" cy="516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67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5" name="內容版面配置區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384"/>
          <a:stretch/>
        </p:blipFill>
        <p:spPr>
          <a:xfrm>
            <a:off x="3321398" y="0"/>
            <a:ext cx="2558355" cy="4394293"/>
          </a:xfrm>
        </p:spPr>
      </p:pic>
      <p:pic>
        <p:nvPicPr>
          <p:cNvPr id="9" name="圖片 8"/>
          <p:cNvPicPr>
            <a:picLocks noChangeAspect="1"/>
          </p:cNvPicPr>
          <p:nvPr/>
        </p:nvPicPr>
        <p:blipFill rotWithShape="1">
          <a:blip r:embed="rId4" cstate="print">
            <a:extLst>
              <a:ext uri="{28A0092B-C50C-407E-A947-70E740481C1C}">
                <a14:useLocalDpi xmlns:a14="http://schemas.microsoft.com/office/drawing/2010/main" val="0"/>
              </a:ext>
            </a:extLst>
          </a:blip>
          <a:srcRect t="43530"/>
          <a:stretch/>
        </p:blipFill>
        <p:spPr>
          <a:xfrm>
            <a:off x="3339117" y="4394293"/>
            <a:ext cx="2522915" cy="2532808"/>
          </a:xfrm>
          <a:prstGeom prst="rect">
            <a:avLst/>
          </a:prstGeom>
        </p:spPr>
      </p:pic>
      <p:sp>
        <p:nvSpPr>
          <p:cNvPr id="10" name="文字方塊 9"/>
          <p:cNvSpPr txBox="1"/>
          <p:nvPr/>
        </p:nvSpPr>
        <p:spPr>
          <a:xfrm>
            <a:off x="908518" y="2786547"/>
            <a:ext cx="1875023" cy="523220"/>
          </a:xfrm>
          <a:prstGeom prst="rect">
            <a:avLst/>
          </a:prstGeom>
          <a:noFill/>
        </p:spPr>
        <p:txBody>
          <a:bodyPr wrap="square" rtlCol="0">
            <a:spAutoFit/>
          </a:bodyPr>
          <a:lstStyle/>
          <a:p>
            <a:r>
              <a:rPr kumimoji="1" lang="zh-TW" altLang="en-US" sz="2800" dirty="0">
                <a:solidFill>
                  <a:srgbClr val="000099"/>
                </a:solidFill>
                <a:latin typeface="Noto Sans CJK TC Medium" panose="020B0600000000000000" pitchFamily="34" charset="-120"/>
                <a:ea typeface="Noto Sans CJK TC Medium" panose="020B0600000000000000" pitchFamily="34" charset="-120"/>
              </a:rPr>
              <a:t>微信支付</a:t>
            </a:r>
          </a:p>
        </p:txBody>
      </p:sp>
    </p:spTree>
    <p:extLst>
      <p:ext uri="{BB962C8B-B14F-4D97-AF65-F5344CB8AC3E}">
        <p14:creationId xmlns:p14="http://schemas.microsoft.com/office/powerpoint/2010/main" val="2371992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Picture 4" descr="https://www.stockfeel.com.tw/wp-content/uploads/2015/06/%e5%90%8c%e4%ba%a8-%e5%85%a7%e6%96%8702-e14392892896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9" y="1593059"/>
            <a:ext cx="6591047" cy="4941091"/>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4135851" y="2699247"/>
            <a:ext cx="3498185" cy="3205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4087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NFC</a:t>
            </a:r>
            <a:r>
              <a:rPr lang="zh-TW" altLang="en-US" dirty="0"/>
              <a:t>應用</a:t>
            </a:r>
            <a:r>
              <a:rPr lang="en-US" altLang="zh-TW" dirty="0"/>
              <a:t>-</a:t>
            </a:r>
            <a:r>
              <a:rPr lang="zh-TW" altLang="en-US" dirty="0"/>
              <a:t>行動支付</a:t>
            </a:r>
          </a:p>
        </p:txBody>
      </p:sp>
      <p:sp>
        <p:nvSpPr>
          <p:cNvPr id="3" name="內容版面配置區 2"/>
          <p:cNvSpPr>
            <a:spLocks noGrp="1"/>
          </p:cNvSpPr>
          <p:nvPr>
            <p:ph idx="1"/>
          </p:nvPr>
        </p:nvSpPr>
        <p:spPr/>
        <p:txBody>
          <a:bodyPr/>
          <a:lstStyle/>
          <a:p>
            <a:endParaRPr lang="zh-TW" altLang="en-US"/>
          </a:p>
        </p:txBody>
      </p:sp>
      <p:pic>
        <p:nvPicPr>
          <p:cNvPr id="7170" name="Picture 2" descr="nfc行動支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62103"/>
            <a:ext cx="7572787" cy="43291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842830" y="3789642"/>
            <a:ext cx="1414170" cy="369332"/>
          </a:xfrm>
          <a:prstGeom prst="rect">
            <a:avLst/>
          </a:prstGeom>
        </p:spPr>
        <p:txBody>
          <a:bodyPr wrap="none">
            <a:spAutoFit/>
          </a:bodyPr>
          <a:lstStyle/>
          <a:p>
            <a:r>
              <a:rPr lang="en-US" altLang="zh-TW" dirty="0">
                <a:solidFill>
                  <a:srgbClr val="000000"/>
                </a:solidFill>
                <a:latin typeface="Lucida Sans Unicode" panose="020B0602030504020204" pitchFamily="34" charset="0"/>
              </a:rPr>
              <a:t>Visa Token</a:t>
            </a:r>
            <a:endParaRPr lang="zh-TW" altLang="en-US" dirty="0"/>
          </a:p>
        </p:txBody>
      </p:sp>
      <p:sp>
        <p:nvSpPr>
          <p:cNvPr id="6" name="矩形 5"/>
          <p:cNvSpPr/>
          <p:nvPr/>
        </p:nvSpPr>
        <p:spPr>
          <a:xfrm>
            <a:off x="3863328" y="3726658"/>
            <a:ext cx="639919" cy="369332"/>
          </a:xfrm>
          <a:prstGeom prst="rect">
            <a:avLst/>
          </a:prstGeom>
        </p:spPr>
        <p:txBody>
          <a:bodyPr wrap="none">
            <a:spAutoFit/>
          </a:bodyPr>
          <a:lstStyle/>
          <a:p>
            <a:r>
              <a:rPr lang="en-US" altLang="zh-TW" dirty="0">
                <a:solidFill>
                  <a:srgbClr val="000000"/>
                </a:solidFill>
                <a:latin typeface="Lucida Sans Unicode" panose="020B0602030504020204" pitchFamily="34" charset="0"/>
              </a:rPr>
              <a:t>HCE</a:t>
            </a:r>
            <a:endParaRPr lang="zh-TW" altLang="en-US" dirty="0"/>
          </a:p>
        </p:txBody>
      </p:sp>
      <p:sp>
        <p:nvSpPr>
          <p:cNvPr id="7" name="矩形 6"/>
          <p:cNvSpPr/>
          <p:nvPr/>
        </p:nvSpPr>
        <p:spPr>
          <a:xfrm>
            <a:off x="1139178" y="3792025"/>
            <a:ext cx="654346" cy="369332"/>
          </a:xfrm>
          <a:prstGeom prst="rect">
            <a:avLst/>
          </a:prstGeom>
        </p:spPr>
        <p:txBody>
          <a:bodyPr wrap="none">
            <a:spAutoFit/>
          </a:bodyPr>
          <a:lstStyle/>
          <a:p>
            <a:r>
              <a:rPr lang="en-US" altLang="zh-TW" dirty="0">
                <a:solidFill>
                  <a:srgbClr val="000000"/>
                </a:solidFill>
                <a:latin typeface="Lucida Sans Unicode" panose="020B0602030504020204" pitchFamily="34" charset="0"/>
              </a:rPr>
              <a:t>TSM</a:t>
            </a:r>
            <a:endParaRPr lang="zh-TW" altLang="en-US" dirty="0"/>
          </a:p>
        </p:txBody>
      </p:sp>
      <p:pic>
        <p:nvPicPr>
          <p:cNvPr id="1026" name="Picture 2" descr="https://lh3.googleusercontent.com/YWIkROxsHBocWO517arUNlOQUc1TXsc44xHzx84yI49H8IBnv3MfVM7ABOu5wd9uFxE=w30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21456" y="5503888"/>
            <a:ext cx="697914" cy="69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42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Trusted Service Manager</a:t>
            </a:r>
            <a:r>
              <a:rPr lang="zh-TW" altLang="en-US" b="0" dirty="0">
                <a:latin typeface="Noto Sans CJK TC Medium" panose="020B0600000000000000" pitchFamily="34" charset="-120"/>
                <a:ea typeface="Noto Sans CJK TC Medium" panose="020B0600000000000000" pitchFamily="34" charset="-120"/>
              </a:rPr>
              <a:t>）</a:t>
            </a:r>
          </a:p>
        </p:txBody>
      </p:sp>
      <p:sp>
        <p:nvSpPr>
          <p:cNvPr id="3" name="內容版面配置區 2"/>
          <p:cNvSpPr>
            <a:spLocks noGrp="1"/>
          </p:cNvSpPr>
          <p:nvPr>
            <p:ph idx="1"/>
          </p:nvPr>
        </p:nvSpPr>
        <p:spPr>
          <a:xfrm>
            <a:off x="608013" y="1546981"/>
            <a:ext cx="7772400" cy="4548187"/>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rPr>
              <a:t>支付方式：透過內建、外接、</a:t>
            </a:r>
            <a:r>
              <a:rPr lang="en-US" altLang="zh-TW" b="0" dirty="0">
                <a:latin typeface="Noto Sans CJK TC Medium" panose="020B0600000000000000" pitchFamily="34" charset="-120"/>
                <a:ea typeface="Noto Sans CJK TC Medium" panose="020B0600000000000000" pitchFamily="34" charset="-120"/>
              </a:rPr>
              <a:t>SIM </a:t>
            </a:r>
            <a:r>
              <a:rPr lang="zh-TW" altLang="en-US" b="0" dirty="0">
                <a:latin typeface="Noto Sans CJK TC Medium" panose="020B0600000000000000" pitchFamily="34" charset="-120"/>
                <a:ea typeface="Noto Sans CJK TC Medium" panose="020B0600000000000000" pitchFamily="34" charset="-120"/>
              </a:rPr>
              <a:t>卡、</a:t>
            </a:r>
            <a:r>
              <a:rPr lang="en-US" altLang="zh-TW" b="0" dirty="0">
                <a:latin typeface="Noto Sans CJK TC Medium" panose="020B0600000000000000" pitchFamily="34" charset="-120"/>
                <a:ea typeface="Noto Sans CJK TC Medium" panose="020B0600000000000000" pitchFamily="34" charset="-120"/>
              </a:rPr>
              <a:t>microSD </a:t>
            </a:r>
            <a:r>
              <a:rPr lang="zh-TW" altLang="en-US" b="0" dirty="0">
                <a:latin typeface="Noto Sans CJK TC Medium" panose="020B0600000000000000" pitchFamily="34" charset="-120"/>
                <a:ea typeface="Noto Sans CJK TC Medium" panose="020B0600000000000000" pitchFamily="34" charset="-120"/>
              </a:rPr>
              <a:t>等方式加入安全元件晶片，將卡片資料存放在手機內的安全元件中。</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優點</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無需連接網路，對應裝置較多</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缺點</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需要額外的安全元件供應商或是電信業者配合</a:t>
            </a:r>
            <a:endParaRPr lang="en-US" altLang="zh-TW" b="0" dirty="0">
              <a:latin typeface="Noto Sans CJK TC Medium" panose="020B0600000000000000" pitchFamily="34" charset="-120"/>
              <a:ea typeface="Noto Sans CJK TC Medium" panose="020B0600000000000000" pitchFamily="34" charset="-120"/>
            </a:endParaRPr>
          </a:p>
          <a:p>
            <a:pPr marL="0" indent="0">
              <a:lnSpc>
                <a:spcPct val="150000"/>
              </a:lnSpc>
              <a:buNone/>
            </a:pPr>
            <a:endParaRPr lang="zh-TW" altLang="en-US" dirty="0">
              <a:latin typeface="Noto Sans CJK TC Medium" panose="020B0600000000000000" pitchFamily="34" charset="-120"/>
              <a:ea typeface="Noto Sans CJK TC Medium" panose="020B0600000000000000" pitchFamily="34" charset="-120"/>
            </a:endParaRPr>
          </a:p>
          <a:p>
            <a:endParaRPr lang="en-US" altLang="zh-TW" dirty="0"/>
          </a:p>
          <a:p>
            <a:endParaRPr lang="en-US" altLang="zh-TW" dirty="0"/>
          </a:p>
          <a:p>
            <a:endParaRPr lang="zh-TW" altLang="en-US" dirty="0"/>
          </a:p>
        </p:txBody>
      </p:sp>
      <p:pic>
        <p:nvPicPr>
          <p:cNvPr id="8198" name="Picture 6" descr="http://cdn.buzzbooklet.com/content/265da9aadb3b1b464b7cec43992572fd.jpg"/>
          <p:cNvPicPr>
            <a:picLocks noChangeAspect="1" noChangeArrowheads="1"/>
          </p:cNvPicPr>
          <p:nvPr/>
        </p:nvPicPr>
        <p:blipFill rotWithShape="1">
          <a:blip r:embed="rId3">
            <a:extLst>
              <a:ext uri="{28A0092B-C50C-407E-A947-70E740481C1C}">
                <a14:useLocalDpi xmlns:a14="http://schemas.microsoft.com/office/drawing/2010/main" val="0"/>
              </a:ext>
            </a:extLst>
          </a:blip>
          <a:srcRect t="25647" r="24563" b="20469"/>
          <a:stretch/>
        </p:blipFill>
        <p:spPr bwMode="auto">
          <a:xfrm>
            <a:off x="1854263" y="4579302"/>
            <a:ext cx="4221188" cy="207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2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Trusted Service Manager</a:t>
            </a:r>
            <a:r>
              <a:rPr lang="zh-TW" altLang="en-US" b="0" dirty="0">
                <a:latin typeface="Noto Sans CJK TC Medium" panose="020B0600000000000000" pitchFamily="34" charset="-120"/>
                <a:ea typeface="Noto Sans CJK TC Medium" panose="020B0600000000000000" pitchFamily="34" charset="-120"/>
              </a:rPr>
              <a:t>）</a:t>
            </a:r>
          </a:p>
        </p:txBody>
      </p:sp>
      <p:grpSp>
        <p:nvGrpSpPr>
          <p:cNvPr id="7" name="群組 6"/>
          <p:cNvGrpSpPr/>
          <p:nvPr/>
        </p:nvGrpSpPr>
        <p:grpSpPr>
          <a:xfrm>
            <a:off x="1471252" y="1551008"/>
            <a:ext cx="5751352" cy="5081286"/>
            <a:chOff x="1471252" y="1551008"/>
            <a:chExt cx="5751352" cy="5081286"/>
          </a:xfrm>
        </p:grpSpPr>
        <p:pic>
          <p:nvPicPr>
            <p:cNvPr id="2050" name="Picture 2" descr="TSM vs HCE_techbang 0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252" y="1551008"/>
              <a:ext cx="5751352" cy="508128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838213" y="5613722"/>
              <a:ext cx="2384385" cy="1006997"/>
            </a:xfrm>
            <a:prstGeom prst="rect">
              <a:avLst/>
            </a:prstGeom>
            <a:solidFill>
              <a:srgbClr val="9CB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1808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Trusted Service Manager</a:t>
            </a:r>
            <a:r>
              <a:rPr lang="zh-TW" altLang="en-US" b="0" dirty="0">
                <a:latin typeface="Noto Sans CJK TC Medium" panose="020B0600000000000000" pitchFamily="34" charset="-120"/>
                <a:ea typeface="Noto Sans CJK TC Medium" panose="020B0600000000000000" pitchFamily="34" charset="-120"/>
              </a:rPr>
              <a:t>）</a:t>
            </a:r>
            <a:endParaRPr lang="zh-TW" altLang="en-US" dirty="0"/>
          </a:p>
        </p:txBody>
      </p:sp>
      <p:sp>
        <p:nvSpPr>
          <p:cNvPr id="3" name="內容版面配置區 2"/>
          <p:cNvSpPr>
            <a:spLocks noGrp="1"/>
          </p:cNvSpPr>
          <p:nvPr>
            <p:ph idx="1"/>
          </p:nvPr>
        </p:nvSpPr>
        <p:spPr>
          <a:xfrm>
            <a:off x="684213" y="1457140"/>
            <a:ext cx="7772400" cy="4548187"/>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rPr>
              <a:t>安全元件</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en-US" altLang="zh-TW" dirty="0" err="1">
                <a:solidFill>
                  <a:srgbClr val="000099"/>
                </a:solidFill>
                <a:latin typeface="Noto Sans CJK TC Medium" panose="020B0600000000000000" pitchFamily="34" charset="-120"/>
                <a:ea typeface="Noto Sans CJK TC Medium" panose="020B0600000000000000" pitchFamily="34" charset="-120"/>
              </a:rPr>
              <a:t>eSE</a:t>
            </a:r>
            <a:r>
              <a:rPr lang="en-US" altLang="zh-TW" dirty="0">
                <a:solidFill>
                  <a:srgbClr val="000099"/>
                </a:solidFill>
                <a:latin typeface="Noto Sans CJK TC Medium" panose="020B0600000000000000" pitchFamily="34" charset="-120"/>
                <a:ea typeface="Noto Sans CJK TC Medium" panose="020B0600000000000000" pitchFamily="34" charset="-120"/>
              </a:rPr>
              <a:t>(embedded Secure Element):</a:t>
            </a:r>
            <a:r>
              <a:rPr lang="zh-TW" altLang="en-US" dirty="0">
                <a:solidFill>
                  <a:srgbClr val="000099"/>
                </a:solidFill>
                <a:latin typeface="Noto Sans CJK TC Medium" panose="020B0600000000000000" pitchFamily="34" charset="-120"/>
                <a:ea typeface="Noto Sans CJK TC Medium" panose="020B0600000000000000" pitchFamily="34" charset="-120"/>
              </a:rPr>
              <a:t>嵌入式安全元件，直接在手機製造時內建安全元件，且通常跟</a:t>
            </a:r>
            <a:r>
              <a:rPr lang="en-US" altLang="zh-TW" dirty="0">
                <a:solidFill>
                  <a:srgbClr val="000099"/>
                </a:solidFill>
                <a:latin typeface="Noto Sans CJK TC Medium" panose="020B0600000000000000" pitchFamily="34" charset="-120"/>
                <a:ea typeface="Noto Sans CJK TC Medium" panose="020B0600000000000000" pitchFamily="34" charset="-120"/>
              </a:rPr>
              <a:t>NFC</a:t>
            </a:r>
            <a:r>
              <a:rPr lang="zh-TW" altLang="en-US" dirty="0">
                <a:solidFill>
                  <a:srgbClr val="000099"/>
                </a:solidFill>
                <a:latin typeface="Noto Sans CJK TC Medium" panose="020B0600000000000000" pitchFamily="34" charset="-120"/>
                <a:ea typeface="Noto Sans CJK TC Medium" panose="020B0600000000000000" pitchFamily="34" charset="-120"/>
              </a:rPr>
              <a:t>控制器放在一起</a:t>
            </a:r>
            <a:endParaRPr lang="en-US" altLang="zh-TW" dirty="0">
              <a:solidFill>
                <a:srgbClr val="000099"/>
              </a:solidFill>
              <a:latin typeface="Noto Sans CJK TC Medium" panose="020B0600000000000000" pitchFamily="34" charset="-120"/>
              <a:ea typeface="Noto Sans CJK TC Medium" panose="020B0600000000000000" pitchFamily="34" charset="-120"/>
            </a:endParaRPr>
          </a:p>
          <a:p>
            <a:pPr lvl="1">
              <a:lnSpc>
                <a:spcPct val="150000"/>
              </a:lnSpc>
            </a:pPr>
            <a:r>
              <a:rPr lang="en-US" altLang="zh-TW" dirty="0">
                <a:solidFill>
                  <a:srgbClr val="000099"/>
                </a:solidFill>
                <a:latin typeface="Noto Sans CJK TC Medium" panose="020B0600000000000000" pitchFamily="34" charset="-120"/>
                <a:ea typeface="Noto Sans CJK TC Medium" panose="020B0600000000000000" pitchFamily="34" charset="-120"/>
              </a:rPr>
              <a:t>UICC(</a:t>
            </a:r>
            <a:r>
              <a:rPr lang="en-US" altLang="zh-TW" dirty="0" err="1">
                <a:solidFill>
                  <a:srgbClr val="000099"/>
                </a:solidFill>
                <a:latin typeface="Noto Sans CJK TC Medium" panose="020B0600000000000000" pitchFamily="34" charset="-120"/>
                <a:ea typeface="Noto Sans CJK TC Medium" panose="020B0600000000000000" pitchFamily="34" charset="-120"/>
              </a:rPr>
              <a:t>Umiversal</a:t>
            </a:r>
            <a:r>
              <a:rPr lang="en-US" altLang="zh-TW" dirty="0">
                <a:solidFill>
                  <a:srgbClr val="000099"/>
                </a:solidFill>
                <a:latin typeface="Noto Sans CJK TC Medium" panose="020B0600000000000000" pitchFamily="34" charset="-120"/>
                <a:ea typeface="Noto Sans CJK TC Medium" panose="020B0600000000000000" pitchFamily="34" charset="-120"/>
              </a:rPr>
              <a:t> Integrated Circuit Card):UICC</a:t>
            </a:r>
            <a:r>
              <a:rPr lang="zh-TW" altLang="en-US" dirty="0">
                <a:solidFill>
                  <a:srgbClr val="000099"/>
                </a:solidFill>
                <a:latin typeface="Noto Sans CJK TC Medium" panose="020B0600000000000000" pitchFamily="34" charset="-120"/>
                <a:ea typeface="Noto Sans CJK TC Medium" panose="020B0600000000000000" pitchFamily="34" charset="-120"/>
              </a:rPr>
              <a:t>就是通稱的晶片卡</a:t>
            </a:r>
            <a:r>
              <a:rPr lang="en-US" altLang="zh-TW" dirty="0">
                <a:solidFill>
                  <a:srgbClr val="000099"/>
                </a:solidFill>
                <a:latin typeface="Noto Sans CJK TC Medium" panose="020B0600000000000000" pitchFamily="34" charset="-120"/>
                <a:ea typeface="Noto Sans CJK TC Medium" panose="020B0600000000000000" pitchFamily="34" charset="-120"/>
              </a:rPr>
              <a:t>(IC</a:t>
            </a:r>
            <a:r>
              <a:rPr lang="zh-TW" altLang="en-US" dirty="0">
                <a:solidFill>
                  <a:srgbClr val="000099"/>
                </a:solidFill>
                <a:latin typeface="Noto Sans CJK TC Medium" panose="020B0600000000000000" pitchFamily="34" charset="-120"/>
                <a:ea typeface="Noto Sans CJK TC Medium" panose="020B0600000000000000" pitchFamily="34" charset="-120"/>
              </a:rPr>
              <a:t>卡</a:t>
            </a:r>
            <a:r>
              <a:rPr lang="en-US" altLang="zh-TW" dirty="0">
                <a:solidFill>
                  <a:srgbClr val="000099"/>
                </a:solidFill>
                <a:latin typeface="Noto Sans CJK TC Medium" panose="020B0600000000000000" pitchFamily="34" charset="-120"/>
                <a:ea typeface="Noto Sans CJK TC Medium" panose="020B0600000000000000" pitchFamily="34" charset="-120"/>
              </a:rPr>
              <a:t>)</a:t>
            </a:r>
            <a:r>
              <a:rPr lang="zh-TW" altLang="en-US" dirty="0">
                <a:solidFill>
                  <a:srgbClr val="000099"/>
                </a:solidFill>
                <a:latin typeface="Noto Sans CJK TC Medium" panose="020B0600000000000000" pitchFamily="34" charset="-120"/>
                <a:ea typeface="Noto Sans CJK TC Medium" panose="020B0600000000000000" pitchFamily="34" charset="-120"/>
              </a:rPr>
              <a:t>，而他的其中一種應用形式就是做在我們手機的</a:t>
            </a:r>
            <a:r>
              <a:rPr lang="en-US" altLang="zh-TW" dirty="0">
                <a:solidFill>
                  <a:srgbClr val="000099"/>
                </a:solidFill>
                <a:latin typeface="Noto Sans CJK TC Medium" panose="020B0600000000000000" pitchFamily="34" charset="-120"/>
                <a:ea typeface="Noto Sans CJK TC Medium" panose="020B0600000000000000" pitchFamily="34" charset="-120"/>
              </a:rPr>
              <a:t>SIM</a:t>
            </a:r>
            <a:r>
              <a:rPr lang="zh-TW" altLang="en-US" dirty="0">
                <a:solidFill>
                  <a:srgbClr val="000099"/>
                </a:solidFill>
                <a:latin typeface="Noto Sans CJK TC Medium" panose="020B0600000000000000" pitchFamily="34" charset="-120"/>
                <a:ea typeface="Noto Sans CJK TC Medium" panose="020B0600000000000000" pitchFamily="34" charset="-120"/>
              </a:rPr>
              <a:t>卡上</a:t>
            </a:r>
            <a:endParaRPr lang="en-US" altLang="zh-TW" dirty="0">
              <a:solidFill>
                <a:srgbClr val="000099"/>
              </a:solidFill>
              <a:latin typeface="Noto Sans CJK TC Medium" panose="020B0600000000000000" pitchFamily="34" charset="-120"/>
              <a:ea typeface="Noto Sans CJK TC Medium" panose="020B0600000000000000" pitchFamily="34" charset="-120"/>
            </a:endParaRPr>
          </a:p>
          <a:p>
            <a:pPr lvl="1">
              <a:lnSpc>
                <a:spcPct val="150000"/>
              </a:lnSpc>
            </a:pPr>
            <a:r>
              <a:rPr lang="en-US" altLang="zh-TW" dirty="0">
                <a:solidFill>
                  <a:srgbClr val="000099"/>
                </a:solidFill>
                <a:latin typeface="Noto Sans CJK TC Medium" panose="020B0600000000000000" pitchFamily="34" charset="-120"/>
                <a:ea typeface="Noto Sans CJK TC Medium" panose="020B0600000000000000" pitchFamily="34" charset="-120"/>
              </a:rPr>
              <a:t>Micro SD Card:</a:t>
            </a:r>
            <a:r>
              <a:rPr lang="zh-TW" altLang="en-US" dirty="0">
                <a:solidFill>
                  <a:srgbClr val="000099"/>
                </a:solidFill>
                <a:latin typeface="Noto Sans CJK TC Medium" panose="020B0600000000000000" pitchFamily="34" charset="-120"/>
                <a:ea typeface="Noto Sans CJK TC Medium" panose="020B0600000000000000" pitchFamily="34" charset="-120"/>
              </a:rPr>
              <a:t>將安全元件放入一般我們拿來擴充手機記憶體的記憶卡。</a:t>
            </a:r>
            <a:endParaRPr lang="en-US" altLang="zh-TW" dirty="0">
              <a:solidFill>
                <a:srgbClr val="000099"/>
              </a:solidFill>
              <a:latin typeface="Noto Sans CJK TC Medium" panose="020B0600000000000000" pitchFamily="34" charset="-120"/>
              <a:ea typeface="Noto Sans CJK TC Medium" panose="020B0600000000000000" pitchFamily="34" charset="-120"/>
            </a:endParaRPr>
          </a:p>
          <a:p>
            <a:pPr lvl="1">
              <a:lnSpc>
                <a:spcPct val="150000"/>
              </a:lnSpc>
            </a:pPr>
            <a:r>
              <a:rPr lang="zh-TW" altLang="en-US" dirty="0">
                <a:solidFill>
                  <a:srgbClr val="000099"/>
                </a:solidFill>
                <a:latin typeface="Noto Sans CJK TC Medium" panose="020B0600000000000000" pitchFamily="34" charset="-120"/>
                <a:ea typeface="Noto Sans CJK TC Medium" panose="020B0600000000000000" pitchFamily="34" charset="-120"/>
              </a:rPr>
              <a:t>上述</a:t>
            </a:r>
            <a:r>
              <a:rPr lang="en-US" altLang="zh-TW" dirty="0">
                <a:solidFill>
                  <a:srgbClr val="000099"/>
                </a:solidFill>
                <a:latin typeface="Noto Sans CJK TC Medium" panose="020B0600000000000000" pitchFamily="34" charset="-120"/>
                <a:ea typeface="Noto Sans CJK TC Medium" panose="020B0600000000000000" pitchFamily="34" charset="-120"/>
              </a:rPr>
              <a:t>2</a:t>
            </a:r>
            <a:r>
              <a:rPr lang="zh-TW" altLang="en-US" dirty="0">
                <a:solidFill>
                  <a:srgbClr val="000099"/>
                </a:solidFill>
                <a:latin typeface="Noto Sans CJK TC Medium" panose="020B0600000000000000" pitchFamily="34" charset="-120"/>
                <a:ea typeface="Noto Sans CJK TC Medium" panose="020B0600000000000000" pitchFamily="34" charset="-120"/>
              </a:rPr>
              <a:t>、</a:t>
            </a:r>
            <a:r>
              <a:rPr lang="en-US" altLang="zh-TW" dirty="0">
                <a:solidFill>
                  <a:srgbClr val="000099"/>
                </a:solidFill>
                <a:latin typeface="Noto Sans CJK TC Medium" panose="020B0600000000000000" pitchFamily="34" charset="-120"/>
                <a:ea typeface="Noto Sans CJK TC Medium" panose="020B0600000000000000" pitchFamily="34" charset="-120"/>
              </a:rPr>
              <a:t>3</a:t>
            </a:r>
            <a:r>
              <a:rPr lang="zh-TW" altLang="en-US" dirty="0">
                <a:solidFill>
                  <a:srgbClr val="000099"/>
                </a:solidFill>
                <a:latin typeface="Noto Sans CJK TC Medium" panose="020B0600000000000000" pitchFamily="34" charset="-120"/>
                <a:ea typeface="Noto Sans CJK TC Medium" panose="020B0600000000000000" pitchFamily="34" charset="-120"/>
              </a:rPr>
              <a:t>種成效不彰，麻煩，需額外費用</a:t>
            </a:r>
            <a:endParaRPr lang="en-US" altLang="zh-TW" sz="2400" dirty="0">
              <a:solidFill>
                <a:srgbClr val="000099"/>
              </a:solidFill>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218371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Trusted Service Manager</a:t>
            </a:r>
            <a:r>
              <a:rPr lang="zh-TW" altLang="en-US" b="0" dirty="0">
                <a:latin typeface="Noto Sans CJK TC Medium" panose="020B0600000000000000" pitchFamily="34" charset="-120"/>
                <a:ea typeface="Noto Sans CJK TC Medium" panose="020B0600000000000000" pitchFamily="34" charset="-120"/>
              </a:rPr>
              <a:t>）</a:t>
            </a:r>
          </a:p>
        </p:txBody>
      </p:sp>
      <p:sp>
        <p:nvSpPr>
          <p:cNvPr id="3" name="內容版面配置區 2"/>
          <p:cNvSpPr>
            <a:spLocks noGrp="1"/>
          </p:cNvSpPr>
          <p:nvPr>
            <p:ph idx="1"/>
          </p:nvPr>
        </p:nvSpPr>
        <p:spPr/>
        <p:txBody>
          <a:bodyPr/>
          <a:lstStyle/>
          <a:p>
            <a:pPr>
              <a:lnSpc>
                <a:spcPct val="150000"/>
              </a:lnSpc>
            </a:pPr>
            <a:r>
              <a:rPr lang="en-US" altLang="zh-TW" sz="2800" b="0" dirty="0" err="1">
                <a:solidFill>
                  <a:srgbClr val="C00000"/>
                </a:solidFill>
                <a:latin typeface="Noto Sans CJK TC Medium" panose="020B0600000000000000" pitchFamily="34" charset="-120"/>
                <a:ea typeface="Noto Sans CJK TC Medium" panose="020B0600000000000000" pitchFamily="34" charset="-120"/>
              </a:rPr>
              <a:t>eSE</a:t>
            </a:r>
            <a:endParaRPr lang="en-US" altLang="zh-TW" sz="2800" b="0" dirty="0">
              <a:solidFill>
                <a:srgbClr val="C00000"/>
              </a:solidFill>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目前全球市場供應安全晶片廠商主要有</a:t>
            </a:r>
            <a:r>
              <a:rPr lang="zh-TW" altLang="en-US" b="0" dirty="0">
                <a:solidFill>
                  <a:srgbClr val="C00000"/>
                </a:solidFill>
                <a:latin typeface="Noto Sans CJK TC Medium" panose="020B0600000000000000" pitchFamily="34" charset="-120"/>
                <a:ea typeface="Noto Sans CJK TC Medium" panose="020B0600000000000000" pitchFamily="34" charset="-120"/>
              </a:rPr>
              <a:t> </a:t>
            </a:r>
            <a:r>
              <a:rPr lang="en-US" altLang="zh-TW" b="0" dirty="0">
                <a:solidFill>
                  <a:srgbClr val="C00000"/>
                </a:solidFill>
                <a:latin typeface="Noto Sans CJK TC Medium" panose="020B0600000000000000" pitchFamily="34" charset="-120"/>
                <a:ea typeface="Noto Sans CJK TC Medium" panose="020B0600000000000000" pitchFamily="34" charset="-120"/>
              </a:rPr>
              <a:t>NXP </a:t>
            </a:r>
            <a:r>
              <a:rPr lang="zh-TW" altLang="en-US" b="0" dirty="0">
                <a:solidFill>
                  <a:srgbClr val="C00000"/>
                </a:solidFill>
                <a:latin typeface="Noto Sans CJK TC Medium" panose="020B0600000000000000" pitchFamily="34" charset="-120"/>
                <a:ea typeface="Noto Sans CJK TC Medium" panose="020B0600000000000000" pitchFamily="34" charset="-120"/>
              </a:rPr>
              <a:t>恩智浦</a:t>
            </a:r>
            <a:r>
              <a:rPr lang="zh-TW" altLang="en-US" b="0" dirty="0">
                <a:latin typeface="Noto Sans CJK TC Medium" panose="020B0600000000000000" pitchFamily="34" charset="-120"/>
                <a:ea typeface="Noto Sans CJK TC Medium" panose="020B0600000000000000" pitchFamily="34" charset="-120"/>
              </a:rPr>
              <a:t>、</a:t>
            </a:r>
            <a:r>
              <a:rPr lang="en-US" altLang="zh-TW" b="0" dirty="0">
                <a:solidFill>
                  <a:srgbClr val="C00000"/>
                </a:solidFill>
                <a:latin typeface="Noto Sans CJK TC Medium" panose="020B0600000000000000" pitchFamily="34" charset="-120"/>
                <a:ea typeface="Noto Sans CJK TC Medium" panose="020B0600000000000000" pitchFamily="34" charset="-120"/>
              </a:rPr>
              <a:t>Infineon </a:t>
            </a:r>
            <a:r>
              <a:rPr lang="zh-TW" altLang="en-US" b="0" dirty="0">
                <a:solidFill>
                  <a:srgbClr val="C00000"/>
                </a:solidFill>
                <a:latin typeface="Noto Sans CJK TC Medium" panose="020B0600000000000000" pitchFamily="34" charset="-120"/>
                <a:ea typeface="Noto Sans CJK TC Medium" panose="020B0600000000000000" pitchFamily="34" charset="-120"/>
              </a:rPr>
              <a:t>英飛凌</a:t>
            </a:r>
            <a:r>
              <a:rPr lang="zh-TW" altLang="en-US" b="0" dirty="0">
                <a:latin typeface="Noto Sans CJK TC Medium" panose="020B0600000000000000" pitchFamily="34" charset="-120"/>
                <a:ea typeface="Noto Sans CJK TC Medium" panose="020B0600000000000000" pitchFamily="34" charset="-120"/>
              </a:rPr>
              <a:t>與 </a:t>
            </a:r>
            <a:r>
              <a:rPr lang="en-US" altLang="zh-TW" b="0" dirty="0">
                <a:solidFill>
                  <a:srgbClr val="C00000"/>
                </a:solidFill>
                <a:latin typeface="Noto Sans CJK TC Medium" panose="020B0600000000000000" pitchFamily="34" charset="-120"/>
                <a:ea typeface="Noto Sans CJK TC Medium" panose="020B0600000000000000" pitchFamily="34" charset="-120"/>
              </a:rPr>
              <a:t>ST </a:t>
            </a:r>
            <a:r>
              <a:rPr lang="zh-TW" altLang="en-US" b="0" dirty="0">
                <a:solidFill>
                  <a:srgbClr val="C00000"/>
                </a:solidFill>
                <a:latin typeface="Noto Sans CJK TC Medium" panose="020B0600000000000000" pitchFamily="34" charset="-120"/>
                <a:ea typeface="Noto Sans CJK TC Medium" panose="020B0600000000000000" pitchFamily="34" charset="-120"/>
              </a:rPr>
              <a:t>意法半導體</a:t>
            </a:r>
            <a:r>
              <a:rPr lang="zh-TW" altLang="en-US" b="0" dirty="0">
                <a:latin typeface="Noto Sans CJK TC Medium" panose="020B0600000000000000" pitchFamily="34" charset="-120"/>
                <a:ea typeface="Noto Sans CJK TC Medium" panose="020B0600000000000000" pitchFamily="34" charset="-120"/>
              </a:rPr>
              <a:t>等廠商</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其中又以 </a:t>
            </a:r>
            <a:r>
              <a:rPr lang="en-US" altLang="zh-TW" b="0" dirty="0">
                <a:latin typeface="Noto Sans CJK TC Medium" panose="020B0600000000000000" pitchFamily="34" charset="-120"/>
                <a:ea typeface="Noto Sans CJK TC Medium" panose="020B0600000000000000" pitchFamily="34" charset="-120"/>
              </a:rPr>
              <a:t>NXP </a:t>
            </a:r>
            <a:r>
              <a:rPr lang="zh-TW" altLang="en-US" b="0" dirty="0">
                <a:latin typeface="Noto Sans CJK TC Medium" panose="020B0600000000000000" pitchFamily="34" charset="-120"/>
                <a:ea typeface="Noto Sans CJK TC Medium" panose="020B0600000000000000" pitchFamily="34" charset="-120"/>
              </a:rPr>
              <a:t>恩智浦在行動裝置上最為活躍。</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目前國際手機大廠所採用的</a:t>
            </a:r>
            <a:r>
              <a:rPr lang="zh-TW" altLang="en-US" b="0" dirty="0">
                <a:solidFill>
                  <a:srgbClr val="C00000"/>
                </a:solidFill>
                <a:latin typeface="Noto Sans CJK TC Medium" panose="020B0600000000000000" pitchFamily="34" charset="-120"/>
                <a:ea typeface="Noto Sans CJK TC Medium" panose="020B0600000000000000" pitchFamily="34" charset="-120"/>
              </a:rPr>
              <a:t> </a:t>
            </a:r>
            <a:r>
              <a:rPr lang="en-US" altLang="zh-TW" b="0" dirty="0">
                <a:solidFill>
                  <a:srgbClr val="C00000"/>
                </a:solidFill>
                <a:latin typeface="Noto Sans CJK TC Medium" panose="020B0600000000000000" pitchFamily="34" charset="-120"/>
                <a:ea typeface="Noto Sans CJK TC Medium" panose="020B0600000000000000" pitchFamily="34" charset="-120"/>
              </a:rPr>
              <a:t>NFC </a:t>
            </a:r>
            <a:r>
              <a:rPr lang="zh-TW" altLang="en-US" b="0" dirty="0">
                <a:latin typeface="Noto Sans CJK TC Medium" panose="020B0600000000000000" pitchFamily="34" charset="-120"/>
                <a:ea typeface="Noto Sans CJK TC Medium" panose="020B0600000000000000" pitchFamily="34" charset="-120"/>
              </a:rPr>
              <a:t>與</a:t>
            </a:r>
            <a:r>
              <a:rPr lang="zh-TW" altLang="en-US" b="0" dirty="0">
                <a:solidFill>
                  <a:srgbClr val="C00000"/>
                </a:solidFill>
                <a:latin typeface="Noto Sans CJK TC Medium" panose="020B0600000000000000" pitchFamily="34" charset="-120"/>
                <a:ea typeface="Noto Sans CJK TC Medium" panose="020B0600000000000000" pitchFamily="34" charset="-120"/>
              </a:rPr>
              <a:t>安全晶片</a:t>
            </a:r>
            <a:r>
              <a:rPr lang="zh-TW" altLang="en-US" b="0" dirty="0">
                <a:latin typeface="Noto Sans CJK TC Medium" panose="020B0600000000000000" pitchFamily="34" charset="-120"/>
                <a:ea typeface="Noto Sans CJK TC Medium" panose="020B0600000000000000" pitchFamily="34" charset="-120"/>
              </a:rPr>
              <a:t>都是來自 </a:t>
            </a:r>
            <a:r>
              <a:rPr lang="en-US" altLang="zh-TW" b="0" dirty="0">
                <a:solidFill>
                  <a:srgbClr val="C00000"/>
                </a:solidFill>
                <a:latin typeface="Noto Sans CJK TC Medium" panose="020B0600000000000000" pitchFamily="34" charset="-120"/>
                <a:ea typeface="Noto Sans CJK TC Medium" panose="020B0600000000000000" pitchFamily="34" charset="-120"/>
              </a:rPr>
              <a:t>NXP </a:t>
            </a:r>
            <a:r>
              <a:rPr lang="zh-TW" altLang="en-US" b="0" dirty="0">
                <a:solidFill>
                  <a:srgbClr val="C00000"/>
                </a:solidFill>
                <a:latin typeface="Noto Sans CJK TC Medium" panose="020B0600000000000000" pitchFamily="34" charset="-120"/>
                <a:ea typeface="Noto Sans CJK TC Medium" panose="020B0600000000000000" pitchFamily="34" charset="-120"/>
              </a:rPr>
              <a:t>恩智浦</a:t>
            </a:r>
            <a:endParaRPr lang="en-US" altLang="zh-TW" b="0" dirty="0">
              <a:solidFill>
                <a:srgbClr val="C00000"/>
              </a:solidFill>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316448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Noto Sans CJK TC Medium" panose="020B0600000000000000" pitchFamily="34" charset="-120"/>
                <a:ea typeface="Noto Sans CJK TC Medium" panose="020B0600000000000000" pitchFamily="34" charset="-120"/>
              </a:rPr>
              <a:t>Outline</a:t>
            </a:r>
            <a:endParaRPr lang="zh-TW" altLang="en-US"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a:xfrm>
            <a:off x="685801" y="1191308"/>
            <a:ext cx="7772400" cy="5666692"/>
          </a:xfrm>
        </p:spPr>
        <p:txBody>
          <a:bodyPr/>
          <a:lstStyle/>
          <a:p>
            <a:r>
              <a:rPr lang="en-US" altLang="zh-TW" dirty="0">
                <a:latin typeface="Noto Sans CJK TC Medium" panose="020B0600000000000000" pitchFamily="34" charset="-120"/>
                <a:ea typeface="Noto Sans CJK TC Medium" panose="020B0600000000000000" pitchFamily="34" charset="-120"/>
              </a:rPr>
              <a:t>Introduction</a:t>
            </a:r>
          </a:p>
          <a:p>
            <a:pPr lvl="1"/>
            <a:r>
              <a:rPr lang="en-US" altLang="zh-TW" dirty="0">
                <a:latin typeface="Noto Sans CJK TC Medium" panose="020B0600000000000000" pitchFamily="34" charset="-120"/>
                <a:ea typeface="Noto Sans CJK TC Medium" panose="020B0600000000000000" pitchFamily="34" charset="-120"/>
              </a:rPr>
              <a:t>History</a:t>
            </a:r>
          </a:p>
          <a:p>
            <a:pPr lvl="1"/>
            <a:r>
              <a:rPr lang="en-US" altLang="zh-TW" dirty="0">
                <a:latin typeface="Noto Sans CJK TC Medium" panose="020B0600000000000000" pitchFamily="34" charset="-120"/>
                <a:ea typeface="Noto Sans CJK TC Medium" panose="020B0600000000000000" pitchFamily="34" charset="-120"/>
              </a:rPr>
              <a:t>Principle</a:t>
            </a:r>
          </a:p>
          <a:p>
            <a:pPr lvl="1"/>
            <a:r>
              <a:rPr lang="en-US" altLang="zh-TW" dirty="0">
                <a:latin typeface="Noto Sans CJK TC Medium" panose="020B0600000000000000" pitchFamily="34" charset="-120"/>
                <a:ea typeface="Noto Sans CJK TC Medium" panose="020B0600000000000000" pitchFamily="34" charset="-120"/>
              </a:rPr>
              <a:t>Property</a:t>
            </a:r>
          </a:p>
          <a:p>
            <a:r>
              <a:rPr lang="en-US" altLang="zh-TW" dirty="0">
                <a:latin typeface="Noto Sans CJK TC Medium" panose="020B0600000000000000" pitchFamily="34" charset="-120"/>
                <a:ea typeface="Noto Sans CJK TC Medium" panose="020B0600000000000000" pitchFamily="34" charset="-120"/>
              </a:rPr>
              <a:t>Technology Analysis</a:t>
            </a:r>
          </a:p>
          <a:p>
            <a:pPr lvl="1"/>
            <a:r>
              <a:rPr lang="en-US" altLang="zh-TW" dirty="0">
                <a:latin typeface="Noto Sans CJK TC Medium" panose="020B0600000000000000" pitchFamily="34" charset="-120"/>
                <a:ea typeface="Noto Sans CJK TC Medium" panose="020B0600000000000000" pitchFamily="34" charset="-120"/>
              </a:rPr>
              <a:t>Technology</a:t>
            </a:r>
          </a:p>
          <a:p>
            <a:pPr lvl="1"/>
            <a:r>
              <a:rPr lang="zh-TW" altLang="en-US" dirty="0">
                <a:latin typeface="Noto Sans CJK TC Medium" panose="020B0600000000000000" pitchFamily="34" charset="-120"/>
                <a:ea typeface="Noto Sans CJK TC Medium" panose="020B0600000000000000" pitchFamily="34" charset="-120"/>
              </a:rPr>
              <a:t>優缺點及分析</a:t>
            </a:r>
            <a:endParaRPr lang="en-US" altLang="zh-TW" dirty="0">
              <a:latin typeface="Noto Sans CJK TC Medium" panose="020B0600000000000000" pitchFamily="34" charset="-120"/>
              <a:ea typeface="Noto Sans CJK TC Medium" panose="020B0600000000000000" pitchFamily="34" charset="-120"/>
            </a:endParaRPr>
          </a:p>
          <a:p>
            <a:r>
              <a:rPr lang="en-US" altLang="zh-TW" dirty="0">
                <a:latin typeface="Noto Sans CJK TC Medium" panose="020B0600000000000000" pitchFamily="34" charset="-120"/>
                <a:ea typeface="Noto Sans CJK TC Medium" panose="020B0600000000000000" pitchFamily="34" charset="-120"/>
              </a:rPr>
              <a:t>Industry Analysis</a:t>
            </a:r>
          </a:p>
          <a:p>
            <a:pPr lvl="1"/>
            <a:r>
              <a:rPr lang="en-US" altLang="zh-TW" dirty="0">
                <a:latin typeface="Noto Sans CJK TC Medium" panose="020B0600000000000000" pitchFamily="34" charset="-120"/>
                <a:ea typeface="Noto Sans CJK TC Medium" panose="020B0600000000000000" pitchFamily="34" charset="-120"/>
              </a:rPr>
              <a:t>Taiwan</a:t>
            </a:r>
          </a:p>
          <a:p>
            <a:pPr lvl="1"/>
            <a:r>
              <a:rPr lang="en-US" altLang="zh-TW" dirty="0">
                <a:latin typeface="Noto Sans CJK TC Medium" panose="020B0600000000000000" pitchFamily="34" charset="-120"/>
                <a:ea typeface="Noto Sans CJK TC Medium" panose="020B0600000000000000" pitchFamily="34" charset="-120"/>
              </a:rPr>
              <a:t>China </a:t>
            </a:r>
          </a:p>
          <a:p>
            <a:pPr lvl="1"/>
            <a:r>
              <a:rPr lang="en-US" altLang="zh-TW" dirty="0">
                <a:latin typeface="Noto Sans CJK TC Medium" panose="020B0600000000000000" pitchFamily="34" charset="-120"/>
                <a:ea typeface="Noto Sans CJK TC Medium" panose="020B0600000000000000" pitchFamily="34" charset="-120"/>
              </a:rPr>
              <a:t>JAPAN</a:t>
            </a:r>
          </a:p>
          <a:p>
            <a:pPr lvl="1"/>
            <a:r>
              <a:rPr lang="en-US" altLang="zh-TW" dirty="0">
                <a:latin typeface="Noto Sans CJK TC Medium" panose="020B0600000000000000" pitchFamily="34" charset="-120"/>
                <a:ea typeface="Noto Sans CJK TC Medium" panose="020B0600000000000000" pitchFamily="34" charset="-120"/>
              </a:rPr>
              <a:t>Korea</a:t>
            </a:r>
          </a:p>
          <a:p>
            <a:pPr lvl="1"/>
            <a:r>
              <a:rPr lang="en-US" altLang="zh-TW" dirty="0">
                <a:latin typeface="Noto Sans CJK TC Medium" panose="020B0600000000000000" pitchFamily="34" charset="-120"/>
                <a:ea typeface="Noto Sans CJK TC Medium" panose="020B0600000000000000" pitchFamily="34" charset="-120"/>
              </a:rPr>
              <a:t>USA</a:t>
            </a:r>
          </a:p>
          <a:p>
            <a:r>
              <a:rPr lang="en-US" altLang="zh-TW" dirty="0">
                <a:latin typeface="Noto Sans CJK TC Medium" panose="020B0600000000000000" pitchFamily="34" charset="-120"/>
                <a:ea typeface="Noto Sans CJK TC Medium" panose="020B0600000000000000" pitchFamily="34" charset="-120"/>
              </a:rPr>
              <a:t>Conclusion</a:t>
            </a:r>
            <a:endParaRPr lang="zh-TW" altLang="en-US" dirty="0">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2500515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Trusted Service Manager</a:t>
            </a:r>
            <a:r>
              <a:rPr lang="zh-TW" altLang="en-US" b="0" dirty="0">
                <a:latin typeface="Noto Sans CJK TC Medium" panose="020B0600000000000000" pitchFamily="34" charset="-120"/>
                <a:ea typeface="Noto Sans CJK TC Medium" panose="020B0600000000000000" pitchFamily="34" charset="-120"/>
              </a:rPr>
              <a:t>）</a:t>
            </a:r>
          </a:p>
        </p:txBody>
      </p:sp>
      <p:sp>
        <p:nvSpPr>
          <p:cNvPr id="3" name="內容版面配置區 2"/>
          <p:cNvSpPr>
            <a:spLocks noGrp="1"/>
          </p:cNvSpPr>
          <p:nvPr>
            <p:ph idx="1"/>
          </p:nvPr>
        </p:nvSpPr>
        <p:spPr>
          <a:xfrm>
            <a:off x="684213" y="1700215"/>
            <a:ext cx="7772400" cy="4548187"/>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rPr>
              <a:t>推出</a:t>
            </a:r>
            <a:r>
              <a:rPr lang="en-US" altLang="zh-TW" b="0" dirty="0">
                <a:latin typeface="Noto Sans CJK TC Medium" panose="020B0600000000000000" pitchFamily="34" charset="-120"/>
                <a:ea typeface="Noto Sans CJK TC Medium" panose="020B0600000000000000" pitchFamily="34" charset="-120"/>
              </a:rPr>
              <a:t>TSM-SIM</a:t>
            </a:r>
            <a:r>
              <a:rPr lang="zh-TW" altLang="en-US" b="0" dirty="0">
                <a:latin typeface="Noto Sans CJK TC Medium" panose="020B0600000000000000" pitchFamily="34" charset="-120"/>
                <a:ea typeface="Noto Sans CJK TC Medium" panose="020B0600000000000000" pitchFamily="34" charset="-120"/>
              </a:rPr>
              <a:t>卡服務的電信業者有中華電信「</a:t>
            </a:r>
            <a:r>
              <a:rPr lang="en-US" altLang="zh-TW" b="0" dirty="0">
                <a:latin typeface="Noto Sans CJK TC Medium" panose="020B0600000000000000" pitchFamily="34" charset="-120"/>
                <a:ea typeface="Noto Sans CJK TC Medium" panose="020B0600000000000000" pitchFamily="34" charset="-120"/>
              </a:rPr>
              <a:t>Easy Hami</a:t>
            </a:r>
            <a:r>
              <a:rPr lang="zh-TW" altLang="en-US" b="0" dirty="0">
                <a:latin typeface="Noto Sans CJK TC Medium" panose="020B0600000000000000" pitchFamily="34" charset="-120"/>
                <a:ea typeface="Noto Sans CJK TC Medium" panose="020B0600000000000000" pitchFamily="34" charset="-120"/>
              </a:rPr>
              <a:t>手機錢包」及台灣大哥大「</a:t>
            </a:r>
            <a:r>
              <a:rPr lang="en-US" altLang="zh-TW" b="0" dirty="0" err="1">
                <a:latin typeface="Noto Sans CJK TC Medium" panose="020B0600000000000000" pitchFamily="34" charset="-120"/>
                <a:ea typeface="Noto Sans CJK TC Medium" panose="020B0600000000000000" pitchFamily="34" charset="-120"/>
              </a:rPr>
              <a:t>Wali</a:t>
            </a:r>
            <a:r>
              <a:rPr lang="zh-TW" altLang="en-US" b="0" dirty="0">
                <a:latin typeface="Noto Sans CJK TC Medium" panose="020B0600000000000000" pitchFamily="34" charset="-120"/>
                <a:ea typeface="Noto Sans CJK TC Medium" panose="020B0600000000000000" pitchFamily="34" charset="-120"/>
              </a:rPr>
              <a:t>智慧錢包」，</a:t>
            </a:r>
            <a:r>
              <a:rPr lang="en-US" altLang="zh-TW" b="0" dirty="0">
                <a:latin typeface="Noto Sans CJK TC Medium" panose="020B0600000000000000" pitchFamily="34" charset="-120"/>
                <a:ea typeface="Noto Sans CJK TC Medium" panose="020B0600000000000000" pitchFamily="34" charset="-120"/>
              </a:rPr>
              <a:t>TSM</a:t>
            </a:r>
            <a:r>
              <a:rPr lang="zh-TW" altLang="en-US" b="0" dirty="0">
                <a:latin typeface="Noto Sans CJK TC Medium" panose="020B0600000000000000" pitchFamily="34" charset="-120"/>
                <a:ea typeface="Noto Sans CJK TC Medium" panose="020B0600000000000000" pitchFamily="34" charset="-120"/>
              </a:rPr>
              <a:t>手機信用卡則已有</a:t>
            </a:r>
            <a:r>
              <a:rPr lang="en-US" altLang="zh-TW" b="0" dirty="0">
                <a:latin typeface="Noto Sans CJK TC Medium" panose="020B0600000000000000" pitchFamily="34" charset="-120"/>
                <a:ea typeface="Noto Sans CJK TC Medium" panose="020B0600000000000000" pitchFamily="34" charset="-120"/>
              </a:rPr>
              <a:t>22</a:t>
            </a:r>
            <a:r>
              <a:rPr lang="zh-TW" altLang="en-US" b="0" dirty="0">
                <a:latin typeface="Noto Sans CJK TC Medium" panose="020B0600000000000000" pitchFamily="34" charset="-120"/>
                <a:ea typeface="Noto Sans CJK TC Medium" panose="020B0600000000000000" pitchFamily="34" charset="-120"/>
              </a:rPr>
              <a:t>家金融機構參與。</a:t>
            </a:r>
            <a:endParaRPr lang="en-US" altLang="zh-TW" b="0" dirty="0">
              <a:latin typeface="Noto Sans CJK TC Medium" panose="020B0600000000000000" pitchFamily="34" charset="-120"/>
              <a:ea typeface="Noto Sans CJK TC Medium" panose="020B0600000000000000" pitchFamily="34" charset="-120"/>
            </a:endParaRPr>
          </a:p>
        </p:txBody>
      </p:sp>
      <p:pic>
        <p:nvPicPr>
          <p:cNvPr id="4098" name="Picture 2" descr="http://www.emome.net/files/fckeditor/01%E6%AD%A1%E8%BF%8E%E7%95%AB%E9%9D%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01" y="3455689"/>
            <a:ext cx="1712693" cy="30447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emome.net/files/fckeditor/03%E9%8C%A2%E5%8C%85%E9%A6%96%E9%A0%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4692" y="3455689"/>
            <a:ext cx="1712693" cy="304478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79" y="3455689"/>
            <a:ext cx="1732767" cy="3080475"/>
          </a:xfrm>
          <a:prstGeom prst="rect">
            <a:avLst/>
          </a:prstGeom>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3554" y="3471769"/>
            <a:ext cx="1757253" cy="3125357"/>
          </a:xfrm>
          <a:prstGeom prst="rect">
            <a:avLst/>
          </a:prstGeom>
        </p:spPr>
      </p:pic>
    </p:spTree>
    <p:extLst>
      <p:ext uri="{BB962C8B-B14F-4D97-AF65-F5344CB8AC3E}">
        <p14:creationId xmlns:p14="http://schemas.microsoft.com/office/powerpoint/2010/main" val="288274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HCE(Host Card Emulation)</a:t>
            </a:r>
            <a:endParaRPr lang="zh-TW" altLang="en-US" b="0"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a:xfrm>
            <a:off x="676276" y="1366840"/>
            <a:ext cx="8010524" cy="5043485"/>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rPr>
              <a:t>支付方式：發卡銀行提供</a:t>
            </a:r>
            <a:r>
              <a:rPr lang="en-US" altLang="zh-TW" b="0" dirty="0">
                <a:latin typeface="Noto Sans CJK TC Medium" panose="020B0600000000000000" pitchFamily="34" charset="-120"/>
                <a:ea typeface="Noto Sans CJK TC Medium" panose="020B0600000000000000" pitchFamily="34" charset="-120"/>
              </a:rPr>
              <a:t>app</a:t>
            </a:r>
            <a:r>
              <a:rPr lang="zh-TW" altLang="en-US" b="0" dirty="0">
                <a:latin typeface="Noto Sans CJK TC Medium" panose="020B0600000000000000" pitchFamily="34" charset="-120"/>
                <a:ea typeface="Noto Sans CJK TC Medium" panose="020B0600000000000000" pitchFamily="34" charset="-120"/>
              </a:rPr>
              <a:t>讓使用者下載行動支付相關服務，利用建於雲端或手機內部的辨識、驗證系統。</a:t>
            </a:r>
          </a:p>
          <a:p>
            <a:pPr>
              <a:lnSpc>
                <a:spcPct val="150000"/>
              </a:lnSpc>
            </a:pPr>
            <a:r>
              <a:rPr lang="zh-TW" altLang="en-US" b="0" dirty="0">
                <a:latin typeface="Noto Sans CJK TC Medium" panose="020B0600000000000000" pitchFamily="34" charset="-120"/>
                <a:ea typeface="Noto Sans CJK TC Medium" panose="020B0600000000000000" pitchFamily="34" charset="-120"/>
              </a:rPr>
              <a:t>優點</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純軟體，不使用硬體安全元件，成本較低</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缺點</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需連網，易受到外部的惡意攻擊</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dirty="0">
                <a:latin typeface="Noto Sans CJK TC Medium" panose="020B0600000000000000" pitchFamily="34" charset="-120"/>
                <a:ea typeface="Noto Sans CJK TC Medium" panose="020B0600000000000000" pitchFamily="34" charset="-120"/>
              </a:rPr>
              <a:t>支付時，資訊流會經過處理器，由處理器運算相關資訊後再與發卡銀行做連結。</a:t>
            </a:r>
            <a:endParaRPr lang="en-US" altLang="zh-TW"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走向</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憑證化</a:t>
            </a:r>
            <a:endParaRPr lang="en-US" altLang="zh-TW" b="0" dirty="0">
              <a:latin typeface="Noto Sans CJK TC Medium" panose="020B0600000000000000" pitchFamily="34" charset="-120"/>
              <a:ea typeface="Noto Sans CJK TC Medium" panose="020B0600000000000000" pitchFamily="34" charset="-120"/>
            </a:endParaRPr>
          </a:p>
          <a:p>
            <a:pPr>
              <a:lnSpc>
                <a:spcPct val="150000"/>
              </a:lnSpc>
            </a:pPr>
            <a:r>
              <a:rPr lang="en-US" altLang="zh-TW" b="0" dirty="0">
                <a:latin typeface="Noto Sans CJK TC Medium" panose="020B0600000000000000" pitchFamily="34" charset="-120"/>
                <a:ea typeface="Noto Sans CJK TC Medium" panose="020B0600000000000000" pitchFamily="34" charset="-120"/>
              </a:rPr>
              <a:t>Ex:</a:t>
            </a:r>
            <a:r>
              <a:rPr lang="zh-TW" altLang="en-US" b="0" dirty="0">
                <a:latin typeface="Noto Sans CJK TC Medium" panose="020B0600000000000000" pitchFamily="34" charset="-120"/>
                <a:ea typeface="Noto Sans CJK TC Medium" panose="020B0600000000000000" pitchFamily="34" charset="-120"/>
              </a:rPr>
              <a:t>金融卡雲支付</a:t>
            </a:r>
          </a:p>
        </p:txBody>
      </p:sp>
      <p:pic>
        <p:nvPicPr>
          <p:cNvPr id="6" name="Picture 2" descr="http://cf-attach.i-sogi.com/tw/article/img/201406/2014061613301646232.jpg"/>
          <p:cNvPicPr>
            <a:picLocks noChangeAspect="1" noChangeArrowheads="1"/>
          </p:cNvPicPr>
          <p:nvPr/>
        </p:nvPicPr>
        <p:blipFill rotWithShape="1">
          <a:blip r:embed="rId3">
            <a:extLst>
              <a:ext uri="{28A0092B-C50C-407E-A947-70E740481C1C}">
                <a14:useLocalDpi xmlns:a14="http://schemas.microsoft.com/office/drawing/2010/main" val="0"/>
              </a:ext>
            </a:extLst>
          </a:blip>
          <a:srcRect l="49640" t="5198" r="2551" b="5699"/>
          <a:stretch/>
        </p:blipFill>
        <p:spPr bwMode="auto">
          <a:xfrm>
            <a:off x="4681538" y="4471152"/>
            <a:ext cx="2609850" cy="223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23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HCE(Host Card Emulation)</a:t>
            </a:r>
            <a:endParaRPr lang="zh-TW" altLang="en-US" b="0" dirty="0">
              <a:latin typeface="Noto Sans CJK TC Medium" panose="020B0600000000000000" pitchFamily="34" charset="-120"/>
              <a:ea typeface="Noto Sans CJK TC Medium" panose="020B0600000000000000" pitchFamily="34" charset="-120"/>
            </a:endParaRPr>
          </a:p>
        </p:txBody>
      </p:sp>
      <p:grpSp>
        <p:nvGrpSpPr>
          <p:cNvPr id="8" name="群組 7"/>
          <p:cNvGrpSpPr/>
          <p:nvPr/>
        </p:nvGrpSpPr>
        <p:grpSpPr>
          <a:xfrm>
            <a:off x="1669888" y="1352007"/>
            <a:ext cx="5483266" cy="5209103"/>
            <a:chOff x="1669888" y="1352007"/>
            <a:chExt cx="5483266" cy="5209103"/>
          </a:xfrm>
        </p:grpSpPr>
        <p:pic>
          <p:nvPicPr>
            <p:cNvPr id="3074" name="Picture 2" descr="HCE NFC_techbang 0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888" y="1352007"/>
              <a:ext cx="5483266" cy="520910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046562" y="5150734"/>
              <a:ext cx="2095017" cy="1296365"/>
            </a:xfrm>
            <a:prstGeom prst="rect">
              <a:avLst/>
            </a:prstGeom>
            <a:solidFill>
              <a:srgbClr val="9DB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7483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HCE :T-wallet+</a:t>
            </a:r>
            <a:r>
              <a:rPr lang="zh-TW" altLang="en-US" b="0" dirty="0">
                <a:latin typeface="Noto Sans CJK TC Medium" panose="020B0600000000000000" pitchFamily="34" charset="-120"/>
                <a:ea typeface="Noto Sans CJK TC Medium" panose="020B0600000000000000" pitchFamily="34" charset="-120"/>
              </a:rPr>
              <a:t> </a:t>
            </a:r>
            <a:r>
              <a:rPr lang="en-US" altLang="zh-TW" b="0" dirty="0">
                <a:latin typeface="Noto Sans CJK TC Medium" panose="020B0600000000000000" pitchFamily="34" charset="-120"/>
                <a:ea typeface="Noto Sans CJK TC Medium" panose="020B0600000000000000" pitchFamily="34" charset="-120"/>
              </a:rPr>
              <a:t>APP</a:t>
            </a:r>
            <a:endParaRPr lang="zh-TW" altLang="en-US" dirty="0"/>
          </a:p>
        </p:txBody>
      </p:sp>
      <p:sp>
        <p:nvSpPr>
          <p:cNvPr id="3" name="內容版面配置區 2"/>
          <p:cNvSpPr>
            <a:spLocks noGrp="1"/>
          </p:cNvSpPr>
          <p:nvPr>
            <p:ph idx="1"/>
          </p:nvPr>
        </p:nvSpPr>
        <p:spPr>
          <a:xfrm>
            <a:off x="685801" y="1473792"/>
            <a:ext cx="7772400" cy="4548187"/>
          </a:xfrm>
        </p:spPr>
        <p:txBody>
          <a:bodyPr/>
          <a:lstStyle/>
          <a:p>
            <a:r>
              <a:rPr lang="en-US" altLang="zh-TW" b="0" dirty="0">
                <a:latin typeface="Noto Sans CJK TC Medium" panose="020B0600000000000000" pitchFamily="34" charset="-120"/>
                <a:ea typeface="Noto Sans CJK TC Medium" panose="020B0600000000000000" pitchFamily="34" charset="-120"/>
              </a:rPr>
              <a:t>t wallet+ APP</a:t>
            </a:r>
            <a:r>
              <a:rPr lang="zh-TW" altLang="en-US" b="0" dirty="0">
                <a:latin typeface="Noto Sans CJK TC Medium" panose="020B0600000000000000" pitchFamily="34" charset="-120"/>
                <a:ea typeface="Noto Sans CJK TC Medium" panose="020B0600000000000000" pitchFamily="34" charset="-120"/>
              </a:rPr>
              <a:t>利用全國繳費網，線上支付停車費、手機電話費、電費等超過</a:t>
            </a:r>
            <a:r>
              <a:rPr lang="en-US" altLang="zh-TW" b="0" dirty="0">
                <a:latin typeface="Noto Sans CJK TC Medium" panose="020B0600000000000000" pitchFamily="34" charset="-120"/>
                <a:ea typeface="Noto Sans CJK TC Medium" panose="020B0600000000000000" pitchFamily="34" charset="-120"/>
              </a:rPr>
              <a:t>2000</a:t>
            </a:r>
            <a:r>
              <a:rPr lang="zh-TW" altLang="en-US" b="0" dirty="0">
                <a:latin typeface="Noto Sans CJK TC Medium" panose="020B0600000000000000" pitchFamily="34" charset="-120"/>
                <a:ea typeface="Noto Sans CJK TC Medium" panose="020B0600000000000000" pitchFamily="34" charset="-120"/>
              </a:rPr>
              <a:t>多種帳單。</a:t>
            </a:r>
            <a:endParaRPr lang="en-US" altLang="zh-TW" b="0" dirty="0">
              <a:latin typeface="Noto Sans CJK TC Medium" panose="020B0600000000000000" pitchFamily="34" charset="-120"/>
              <a:ea typeface="Noto Sans CJK TC Medium" panose="020B0600000000000000" pitchFamily="34" charset="-120"/>
            </a:endParaRPr>
          </a:p>
          <a:p>
            <a:r>
              <a:rPr lang="zh-TW" altLang="en-US" b="0" dirty="0">
                <a:latin typeface="Noto Sans CJK TC Medium" panose="020B0600000000000000" pitchFamily="34" charset="-120"/>
                <a:ea typeface="Noto Sans CJK TC Medium" panose="020B0600000000000000" pitchFamily="34" charset="-120"/>
              </a:rPr>
              <a:t>民眾在新光三越、愛買、全家便利商店、全國電子、台灣大車隊還可以手機感應付款。</a:t>
            </a:r>
          </a:p>
          <a:p>
            <a:r>
              <a:rPr lang="zh-TW" altLang="en-US" b="0" dirty="0">
                <a:latin typeface="Noto Sans CJK TC Medium" panose="020B0600000000000000" pitchFamily="34" charset="-120"/>
                <a:ea typeface="Noto Sans CJK TC Medium" panose="020B0600000000000000" pitchFamily="34" charset="-120"/>
              </a:rPr>
              <a:t>未來透過</a:t>
            </a:r>
            <a:r>
              <a:rPr lang="en-US" altLang="zh-TW" b="0" dirty="0">
                <a:latin typeface="Noto Sans CJK TC Medium" panose="020B0600000000000000" pitchFamily="34" charset="-120"/>
                <a:ea typeface="Noto Sans CJK TC Medium" panose="020B0600000000000000" pitchFamily="34" charset="-120"/>
              </a:rPr>
              <a:t>HCE</a:t>
            </a:r>
            <a:r>
              <a:rPr lang="zh-TW" altLang="en-US" b="0" dirty="0">
                <a:latin typeface="Noto Sans CJK TC Medium" panose="020B0600000000000000" pitchFamily="34" charset="-120"/>
                <a:ea typeface="Noto Sans CJK TC Medium" panose="020B0600000000000000" pitchFamily="34" charset="-120"/>
              </a:rPr>
              <a:t>手機金融卡，在</a:t>
            </a:r>
            <a:r>
              <a:rPr lang="en-US" altLang="zh-TW" b="0" dirty="0">
                <a:latin typeface="Noto Sans CJK TC Medium" panose="020B0600000000000000" pitchFamily="34" charset="-120"/>
                <a:ea typeface="Noto Sans CJK TC Medium" panose="020B0600000000000000" pitchFamily="34" charset="-120"/>
              </a:rPr>
              <a:t>App</a:t>
            </a:r>
            <a:r>
              <a:rPr lang="zh-TW" altLang="en-US" b="0" dirty="0">
                <a:latin typeface="Noto Sans CJK TC Medium" panose="020B0600000000000000" pitchFamily="34" charset="-120"/>
                <a:ea typeface="Noto Sans CJK TC Medium" panose="020B0600000000000000" pitchFamily="34" charset="-120"/>
              </a:rPr>
              <a:t>上就能線上匯款，聚餐時朋友代墊餐費也能以</a:t>
            </a:r>
            <a:r>
              <a:rPr lang="en-US" altLang="zh-TW" b="0" dirty="0">
                <a:latin typeface="Noto Sans CJK TC Medium" panose="020B0600000000000000" pitchFamily="34" charset="-120"/>
                <a:ea typeface="Noto Sans CJK TC Medium" panose="020B0600000000000000" pitchFamily="34" charset="-120"/>
              </a:rPr>
              <a:t>App</a:t>
            </a:r>
            <a:r>
              <a:rPr lang="zh-TW" altLang="en-US" b="0" dirty="0">
                <a:latin typeface="Noto Sans CJK TC Medium" panose="020B0600000000000000" pitchFamily="34" charset="-120"/>
                <a:ea typeface="Noto Sans CJK TC Medium" panose="020B0600000000000000" pitchFamily="34" charset="-120"/>
              </a:rPr>
              <a:t>掃描朋友的</a:t>
            </a:r>
            <a:r>
              <a:rPr lang="en-US" altLang="zh-TW" b="0" dirty="0">
                <a:latin typeface="Noto Sans CJK TC Medium" panose="020B0600000000000000" pitchFamily="34" charset="-120"/>
                <a:ea typeface="Noto Sans CJK TC Medium" panose="020B0600000000000000" pitchFamily="34" charset="-120"/>
              </a:rPr>
              <a:t>QR Code</a:t>
            </a:r>
            <a:r>
              <a:rPr lang="zh-TW" altLang="en-US" b="0" dirty="0">
                <a:latin typeface="Noto Sans CJK TC Medium" panose="020B0600000000000000" pitchFamily="34" charset="-120"/>
                <a:ea typeface="Noto Sans CJK TC Medium" panose="020B0600000000000000" pitchFamily="34" charset="-120"/>
              </a:rPr>
              <a:t>進行線上匯款。</a:t>
            </a:r>
            <a:endParaRPr lang="en-US" altLang="zh-TW" b="0" dirty="0">
              <a:latin typeface="Noto Sans CJK TC Medium" panose="020B0600000000000000" pitchFamily="34" charset="-120"/>
              <a:ea typeface="Noto Sans CJK TC Medium" panose="020B0600000000000000" pitchFamily="34" charset="-120"/>
            </a:endParaRPr>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t="3551"/>
          <a:stretch/>
        </p:blipFill>
        <p:spPr>
          <a:xfrm>
            <a:off x="3867510" y="3997283"/>
            <a:ext cx="1509015" cy="2587412"/>
          </a:xfrm>
          <a:prstGeom prst="rect">
            <a:avLst/>
          </a:prstGeom>
        </p:spPr>
      </p:pic>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t="3609"/>
          <a:stretch/>
        </p:blipFill>
        <p:spPr>
          <a:xfrm>
            <a:off x="6104708" y="3997283"/>
            <a:ext cx="1509919" cy="2587412"/>
          </a:xfrm>
          <a:prstGeom prst="rect">
            <a:avLst/>
          </a:prstGeom>
        </p:spPr>
      </p:pic>
    </p:spTree>
    <p:extLst>
      <p:ext uri="{BB962C8B-B14F-4D97-AF65-F5344CB8AC3E}">
        <p14:creationId xmlns:p14="http://schemas.microsoft.com/office/powerpoint/2010/main" val="3969002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Visa Token</a:t>
            </a:r>
            <a:endParaRPr lang="zh-TW" altLang="en-US" dirty="0"/>
          </a:p>
        </p:txBody>
      </p:sp>
      <p:sp>
        <p:nvSpPr>
          <p:cNvPr id="3" name="內容版面配置區 2"/>
          <p:cNvSpPr>
            <a:spLocks noGrp="1"/>
          </p:cNvSpPr>
          <p:nvPr>
            <p:ph idx="1"/>
          </p:nvPr>
        </p:nvSpPr>
        <p:spPr>
          <a:xfrm>
            <a:off x="685801" y="1167780"/>
            <a:ext cx="7772400" cy="5557111"/>
          </a:xfrm>
        </p:spPr>
        <p:txBody>
          <a:bodyPr/>
          <a:lstStyle/>
          <a:p>
            <a:pPr>
              <a:lnSpc>
                <a:spcPct val="150000"/>
              </a:lnSpc>
            </a:pPr>
            <a:r>
              <a:rPr lang="en-US" altLang="zh-TW" sz="2200" b="0" dirty="0">
                <a:latin typeface="Noto Sans CJK TC Medium" panose="020B0600000000000000" pitchFamily="34" charset="-120"/>
                <a:ea typeface="Noto Sans CJK TC Medium" panose="020B0600000000000000" pitchFamily="34" charset="-120"/>
              </a:rPr>
              <a:t>Visa</a:t>
            </a:r>
            <a:r>
              <a:rPr lang="zh-TW" altLang="en-US" sz="2200" b="0" dirty="0">
                <a:latin typeface="Noto Sans CJK TC Medium" panose="020B0600000000000000" pitchFamily="34" charset="-120"/>
                <a:ea typeface="Noto Sans CJK TC Medium" panose="020B0600000000000000" pitchFamily="34" charset="-120"/>
              </a:rPr>
              <a:t>於</a:t>
            </a:r>
            <a:r>
              <a:rPr lang="en-US" altLang="zh-TW" sz="2200" b="0" dirty="0">
                <a:latin typeface="Noto Sans CJK TC Medium" panose="020B0600000000000000" pitchFamily="34" charset="-120"/>
                <a:ea typeface="Noto Sans CJK TC Medium" panose="020B0600000000000000" pitchFamily="34" charset="-120"/>
              </a:rPr>
              <a:t>2014</a:t>
            </a:r>
            <a:r>
              <a:rPr lang="zh-TW" altLang="en-US" sz="2200" b="0" dirty="0">
                <a:latin typeface="Noto Sans CJK TC Medium" panose="020B0600000000000000" pitchFamily="34" charset="-120"/>
                <a:ea typeface="Noto Sans CJK TC Medium" panose="020B0600000000000000" pitchFamily="34" charset="-120"/>
              </a:rPr>
              <a:t>年</a:t>
            </a:r>
            <a:r>
              <a:rPr lang="en-US" altLang="zh-TW" sz="2200" b="0" dirty="0">
                <a:latin typeface="Noto Sans CJK TC Medium" panose="020B0600000000000000" pitchFamily="34" charset="-120"/>
                <a:ea typeface="Noto Sans CJK TC Medium" panose="020B0600000000000000" pitchFamily="34" charset="-120"/>
              </a:rPr>
              <a:t>9</a:t>
            </a:r>
            <a:r>
              <a:rPr lang="zh-TW" altLang="en-US" sz="2200" b="0" dirty="0">
                <a:latin typeface="Noto Sans CJK TC Medium" panose="020B0600000000000000" pitchFamily="34" charset="-120"/>
                <a:ea typeface="Noto Sans CJK TC Medium" panose="020B0600000000000000" pitchFamily="34" charset="-120"/>
              </a:rPr>
              <a:t>月推出</a:t>
            </a:r>
            <a:r>
              <a:rPr lang="en-US" altLang="zh-TW" sz="2200" b="0" dirty="0">
                <a:latin typeface="Noto Sans CJK TC Medium" panose="020B0600000000000000" pitchFamily="34" charset="-120"/>
                <a:ea typeface="Noto Sans CJK TC Medium" panose="020B0600000000000000" pitchFamily="34" charset="-120"/>
              </a:rPr>
              <a:t>Visa</a:t>
            </a:r>
            <a:r>
              <a:rPr lang="zh-TW" altLang="en-US" sz="2200" b="0" dirty="0">
                <a:latin typeface="Noto Sans CJK TC Medium" panose="020B0600000000000000" pitchFamily="34" charset="-120"/>
                <a:ea typeface="Noto Sans CJK TC Medium" panose="020B0600000000000000" pitchFamily="34" charset="-120"/>
              </a:rPr>
              <a:t>代碼服務技術</a:t>
            </a:r>
            <a:r>
              <a:rPr lang="en-US" altLang="zh-TW" sz="2200" b="0" dirty="0">
                <a:latin typeface="Noto Sans CJK TC Medium" panose="020B0600000000000000" pitchFamily="34" charset="-120"/>
                <a:ea typeface="Noto Sans CJK TC Medium" panose="020B0600000000000000" pitchFamily="34" charset="-120"/>
              </a:rPr>
              <a:t>Token</a:t>
            </a:r>
            <a:r>
              <a:rPr lang="zh-TW" altLang="en-US" sz="2200" b="0" dirty="0">
                <a:latin typeface="Noto Sans CJK TC Medium" panose="020B0600000000000000" pitchFamily="34" charset="-120"/>
                <a:ea typeface="Noto Sans CJK TC Medium" panose="020B0600000000000000" pitchFamily="34" charset="-120"/>
              </a:rPr>
              <a:t>。</a:t>
            </a:r>
            <a:endParaRPr lang="en-US" altLang="zh-TW" sz="2200" b="0" dirty="0">
              <a:latin typeface="Noto Sans CJK TC Medium" panose="020B0600000000000000" pitchFamily="34" charset="-120"/>
              <a:ea typeface="Noto Sans CJK TC Medium" panose="020B0600000000000000" pitchFamily="34" charset="-120"/>
            </a:endParaRPr>
          </a:p>
          <a:p>
            <a:pPr>
              <a:lnSpc>
                <a:spcPct val="150000"/>
              </a:lnSpc>
            </a:pPr>
            <a:r>
              <a:rPr lang="zh-TW" altLang="en-US" sz="2200" b="0" dirty="0">
                <a:latin typeface="Noto Sans CJK TC Medium" panose="020B0600000000000000" pitchFamily="34" charset="-120"/>
                <a:ea typeface="Noto Sans CJK TC Medium" panose="020B0600000000000000" pitchFamily="34" charset="-120"/>
              </a:rPr>
              <a:t>工作原理：</a:t>
            </a:r>
            <a:endParaRPr lang="en-US" altLang="zh-TW" sz="2200"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sz="2200" b="0" dirty="0">
                <a:latin typeface="Noto Sans CJK TC Medium" panose="020B0600000000000000" pitchFamily="34" charset="-120"/>
                <a:ea typeface="Noto Sans CJK TC Medium" panose="020B0600000000000000" pitchFamily="34" charset="-120"/>
              </a:rPr>
              <a:t>是通過一串虛擬的數位帳號、或一個可以被安全儲存於行動裝置內的「代碼」來取代傳統塑膠卡片上敏感的支付帳號資訊。</a:t>
            </a:r>
          </a:p>
          <a:p>
            <a:pPr>
              <a:lnSpc>
                <a:spcPct val="150000"/>
              </a:lnSpc>
            </a:pPr>
            <a:r>
              <a:rPr lang="zh-TW" altLang="en-US" sz="2200" b="0" dirty="0">
                <a:latin typeface="Noto Sans CJK TC Medium" panose="020B0600000000000000" pitchFamily="34" charset="-120"/>
                <a:ea typeface="Noto Sans CJK TC Medium" panose="020B0600000000000000" pitchFamily="34" charset="-120"/>
              </a:rPr>
              <a:t>目的：</a:t>
            </a:r>
            <a:endParaRPr lang="en-US" altLang="zh-TW" sz="2200"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sz="2200" b="0" dirty="0">
                <a:latin typeface="Noto Sans CJK TC Medium" panose="020B0600000000000000" pitchFamily="34" charset="-120"/>
                <a:ea typeface="Noto Sans CJK TC Medium" panose="020B0600000000000000" pitchFamily="34" charset="-120"/>
              </a:rPr>
              <a:t>在於解決店家存放過多卡號而形成金融安全的漏洞問題，也可以降低消費者使用行動支付資料被盜取的風險。</a:t>
            </a:r>
            <a:endParaRPr lang="en-US" altLang="zh-TW" sz="2200" b="0" dirty="0">
              <a:latin typeface="Noto Sans CJK TC Medium" panose="020B0600000000000000" pitchFamily="34" charset="-120"/>
              <a:ea typeface="Noto Sans CJK TC Medium" panose="020B0600000000000000" pitchFamily="34" charset="-120"/>
            </a:endParaRPr>
          </a:p>
          <a:p>
            <a:pPr>
              <a:lnSpc>
                <a:spcPct val="150000"/>
              </a:lnSpc>
            </a:pPr>
            <a:r>
              <a:rPr lang="en-US" altLang="zh-TW" sz="2200" b="0" dirty="0">
                <a:latin typeface="Noto Sans CJK TC Medium" panose="020B0600000000000000" pitchFamily="34" charset="-120"/>
                <a:ea typeface="Noto Sans CJK TC Medium" panose="020B0600000000000000" pitchFamily="34" charset="-120"/>
              </a:rPr>
              <a:t>(TSM(SE)+Visa Token):Samsung Pay</a:t>
            </a:r>
            <a:r>
              <a:rPr lang="zh-TW" altLang="en-US" sz="2200" b="0" dirty="0">
                <a:latin typeface="Noto Sans CJK TC Medium" panose="020B0600000000000000" pitchFamily="34" charset="-120"/>
                <a:ea typeface="Noto Sans CJK TC Medium" panose="020B0600000000000000" pitchFamily="34" charset="-120"/>
              </a:rPr>
              <a:t>、</a:t>
            </a:r>
            <a:r>
              <a:rPr lang="en-US" altLang="zh-TW" sz="2200" b="0" dirty="0">
                <a:latin typeface="Noto Sans CJK TC Medium" panose="020B0600000000000000" pitchFamily="34" charset="-120"/>
                <a:ea typeface="Noto Sans CJK TC Medium" panose="020B0600000000000000" pitchFamily="34" charset="-120"/>
              </a:rPr>
              <a:t>Apple Pay</a:t>
            </a:r>
            <a:r>
              <a:rPr lang="zh-TW" altLang="en-US" sz="2200" b="0" dirty="0">
                <a:latin typeface="Noto Sans CJK TC Medium" panose="020B0600000000000000" pitchFamily="34" charset="-120"/>
                <a:ea typeface="Noto Sans CJK TC Medium" panose="020B0600000000000000" pitchFamily="34" charset="-120"/>
              </a:rPr>
              <a:t>、</a:t>
            </a:r>
            <a:r>
              <a:rPr lang="en-US" altLang="zh-TW" sz="2200" b="0" dirty="0">
                <a:latin typeface="Noto Sans CJK TC Medium" panose="020B0600000000000000" pitchFamily="34" charset="-120"/>
                <a:ea typeface="Noto Sans CJK TC Medium" panose="020B0600000000000000" pitchFamily="34" charset="-120"/>
              </a:rPr>
              <a:t>Android Pay</a:t>
            </a:r>
            <a:r>
              <a:rPr lang="zh-TW" altLang="en-US" sz="2200" b="0" dirty="0">
                <a:latin typeface="Noto Sans CJK TC Medium" panose="020B0600000000000000" pitchFamily="34" charset="-120"/>
                <a:ea typeface="Noto Sans CJK TC Medium" panose="020B0600000000000000" pitchFamily="34" charset="-120"/>
              </a:rPr>
              <a:t>、</a:t>
            </a:r>
            <a:r>
              <a:rPr lang="en-US" altLang="zh-TW" sz="2200" b="0" dirty="0">
                <a:latin typeface="Noto Sans CJK TC Medium" panose="020B0600000000000000" pitchFamily="34" charset="-120"/>
                <a:ea typeface="Noto Sans CJK TC Medium" panose="020B0600000000000000" pitchFamily="34" charset="-120"/>
              </a:rPr>
              <a:t>MI</a:t>
            </a:r>
            <a:r>
              <a:rPr lang="zh-TW" altLang="en-US" sz="2200" b="0" dirty="0">
                <a:latin typeface="Noto Sans CJK TC Medium" panose="020B0600000000000000" pitchFamily="34" charset="-120"/>
                <a:ea typeface="Noto Sans CJK TC Medium" panose="020B0600000000000000" pitchFamily="34" charset="-120"/>
              </a:rPr>
              <a:t> </a:t>
            </a:r>
            <a:r>
              <a:rPr lang="en-US" altLang="zh-TW" sz="2200" b="0" dirty="0">
                <a:latin typeface="Noto Sans CJK TC Medium" panose="020B0600000000000000" pitchFamily="34" charset="-120"/>
                <a:ea typeface="Noto Sans CJK TC Medium" panose="020B0600000000000000" pitchFamily="34" charset="-120"/>
              </a:rPr>
              <a:t>Pay</a:t>
            </a:r>
            <a:r>
              <a:rPr lang="zh-TW" altLang="en-US" sz="2200" b="0" dirty="0">
                <a:latin typeface="Noto Sans CJK TC Medium" panose="020B0600000000000000" pitchFamily="34" charset="-120"/>
                <a:ea typeface="Noto Sans CJK TC Medium" panose="020B0600000000000000" pitchFamily="34" charset="-120"/>
              </a:rPr>
              <a:t>、</a:t>
            </a:r>
            <a:r>
              <a:rPr lang="en-US" altLang="zh-TW" sz="2200" b="0" dirty="0">
                <a:latin typeface="Noto Sans CJK TC Medium" panose="020B0600000000000000" pitchFamily="34" charset="-120"/>
                <a:ea typeface="Noto Sans CJK TC Medium" panose="020B0600000000000000" pitchFamily="34" charset="-120"/>
              </a:rPr>
              <a:t>Huawei Pay</a:t>
            </a:r>
            <a:endParaRPr lang="zh-TW" altLang="en-US" sz="2200" b="0" dirty="0">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33229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Visa Token</a:t>
            </a:r>
            <a:endParaRPr lang="zh-TW" altLang="en-US" dirty="0"/>
          </a:p>
        </p:txBody>
      </p:sp>
      <p:sp>
        <p:nvSpPr>
          <p:cNvPr id="3" name="內容版面配置區 2"/>
          <p:cNvSpPr>
            <a:spLocks noGrp="1"/>
          </p:cNvSpPr>
          <p:nvPr>
            <p:ph idx="1"/>
          </p:nvPr>
        </p:nvSpPr>
        <p:spPr>
          <a:xfrm>
            <a:off x="684212" y="1700215"/>
            <a:ext cx="8398827" cy="4548187"/>
          </a:xfrm>
        </p:spPr>
        <p:txBody>
          <a:bodyPr/>
          <a:lstStyle/>
          <a:p>
            <a:pPr>
              <a:lnSpc>
                <a:spcPct val="200000"/>
              </a:lnSpc>
            </a:pPr>
            <a:r>
              <a:rPr lang="zh-TW" altLang="en-US" sz="2200" b="0" dirty="0">
                <a:latin typeface="Noto Sans CJK TC Medium" panose="020B0600000000000000" pitchFamily="34" charset="-120"/>
                <a:ea typeface="Noto Sans CJK TC Medium" panose="020B0600000000000000" pitchFamily="34" charset="-120"/>
              </a:rPr>
              <a:t>手機內並非綁定銀行卡的完整卡片信息</a:t>
            </a:r>
            <a:endParaRPr lang="en-US" altLang="zh-TW" sz="2200" b="0" dirty="0">
              <a:latin typeface="Noto Sans CJK TC Medium" panose="020B0600000000000000" pitchFamily="34" charset="-120"/>
              <a:ea typeface="Noto Sans CJK TC Medium" panose="020B0600000000000000" pitchFamily="34" charset="-120"/>
            </a:endParaRPr>
          </a:p>
          <a:p>
            <a:pPr>
              <a:lnSpc>
                <a:spcPct val="200000"/>
              </a:lnSpc>
            </a:pPr>
            <a:r>
              <a:rPr lang="zh-TW" altLang="en-US" sz="2200" b="0" dirty="0">
                <a:latin typeface="Noto Sans CJK TC Medium" panose="020B0600000000000000" pitchFamily="34" charset="-120"/>
                <a:ea typeface="Noto Sans CJK TC Medium" panose="020B0600000000000000" pitchFamily="34" charset="-120"/>
              </a:rPr>
              <a:t>形成特殊</a:t>
            </a:r>
            <a:r>
              <a:rPr lang="en-US" altLang="zh-TW" sz="2200" b="0" dirty="0">
                <a:latin typeface="Noto Sans CJK TC Medium" panose="020B0600000000000000" pitchFamily="34" charset="-120"/>
                <a:ea typeface="Noto Sans CJK TC Medium" panose="020B0600000000000000" pitchFamily="34" charset="-120"/>
              </a:rPr>
              <a:t>Token</a:t>
            </a:r>
            <a:r>
              <a:rPr lang="zh-TW" altLang="en-US" sz="2200" b="0" dirty="0">
                <a:latin typeface="Noto Sans CJK TC Medium" panose="020B0600000000000000" pitchFamily="34" charset="-120"/>
                <a:ea typeface="Noto Sans CJK TC Medium" panose="020B0600000000000000" pitchFamily="34" charset="-120"/>
              </a:rPr>
              <a:t>號碼</a:t>
            </a:r>
            <a:endParaRPr lang="en-US" altLang="zh-TW" sz="2200" b="0" dirty="0">
              <a:latin typeface="Noto Sans CJK TC Medium" panose="020B0600000000000000" pitchFamily="34" charset="-120"/>
              <a:ea typeface="Noto Sans CJK TC Medium" panose="020B0600000000000000" pitchFamily="34" charset="-120"/>
            </a:endParaRPr>
          </a:p>
          <a:p>
            <a:pPr>
              <a:lnSpc>
                <a:spcPct val="200000"/>
              </a:lnSpc>
            </a:pPr>
            <a:r>
              <a:rPr lang="zh-TW" altLang="en-US" sz="2200" b="0" dirty="0">
                <a:latin typeface="Noto Sans CJK TC Medium" panose="020B0600000000000000" pitchFamily="34" charset="-120"/>
                <a:ea typeface="Noto Sans CJK TC Medium" panose="020B0600000000000000" pitchFamily="34" charset="-120"/>
              </a:rPr>
              <a:t>在支付時通過</a:t>
            </a:r>
            <a:r>
              <a:rPr lang="en-US" altLang="zh-TW" sz="2200" b="0" dirty="0">
                <a:latin typeface="Noto Sans CJK TC Medium" panose="020B0600000000000000" pitchFamily="34" charset="-120"/>
                <a:ea typeface="Noto Sans CJK TC Medium" panose="020B0600000000000000" pitchFamily="34" charset="-120"/>
              </a:rPr>
              <a:t>NFC</a:t>
            </a:r>
            <a:r>
              <a:rPr lang="zh-TW" altLang="en-US" sz="2200" b="0" dirty="0">
                <a:latin typeface="Noto Sans CJK TC Medium" panose="020B0600000000000000" pitchFamily="34" charset="-120"/>
                <a:ea typeface="Noto Sans CJK TC Medium" panose="020B0600000000000000" pitchFamily="34" charset="-120"/>
              </a:rPr>
              <a:t>通信把</a:t>
            </a:r>
            <a:r>
              <a:rPr lang="en-US" altLang="zh-TW" sz="2200" b="0" dirty="0">
                <a:latin typeface="Noto Sans CJK TC Medium" panose="020B0600000000000000" pitchFamily="34" charset="-120"/>
                <a:ea typeface="Noto Sans CJK TC Medium" panose="020B0600000000000000" pitchFamily="34" charset="-120"/>
              </a:rPr>
              <a:t>Token</a:t>
            </a:r>
            <a:r>
              <a:rPr lang="zh-TW" altLang="en-US" sz="2200" b="0" dirty="0">
                <a:latin typeface="Noto Sans CJK TC Medium" panose="020B0600000000000000" pitchFamily="34" charset="-120"/>
                <a:ea typeface="Noto Sans CJK TC Medium" panose="020B0600000000000000" pitchFamily="34" charset="-120"/>
              </a:rPr>
              <a:t>傳遞給</a:t>
            </a:r>
            <a:r>
              <a:rPr lang="en-US" altLang="zh-TW" sz="2200" b="0" dirty="0">
                <a:latin typeface="Noto Sans CJK TC Medium" panose="020B0600000000000000" pitchFamily="34" charset="-120"/>
                <a:ea typeface="Noto Sans CJK TC Medium" panose="020B0600000000000000" pitchFamily="34" charset="-120"/>
              </a:rPr>
              <a:t>POS</a:t>
            </a:r>
            <a:r>
              <a:rPr lang="zh-TW" altLang="en-US" sz="2200" b="0" dirty="0">
                <a:latin typeface="Noto Sans CJK TC Medium" panose="020B0600000000000000" pitchFamily="34" charset="-120"/>
                <a:ea typeface="Noto Sans CJK TC Medium" panose="020B0600000000000000" pitchFamily="34" charset="-120"/>
              </a:rPr>
              <a:t>機</a:t>
            </a:r>
            <a:endParaRPr lang="en-US" altLang="zh-TW" sz="2200" b="0" dirty="0">
              <a:latin typeface="Noto Sans CJK TC Medium" panose="020B0600000000000000" pitchFamily="34" charset="-120"/>
              <a:ea typeface="Noto Sans CJK TC Medium" panose="020B0600000000000000" pitchFamily="34" charset="-120"/>
            </a:endParaRPr>
          </a:p>
          <a:p>
            <a:pPr>
              <a:lnSpc>
                <a:spcPct val="200000"/>
              </a:lnSpc>
            </a:pPr>
            <a:r>
              <a:rPr lang="en-US" altLang="zh-TW" sz="2200" b="0" dirty="0">
                <a:latin typeface="Noto Sans CJK TC Medium" panose="020B0600000000000000" pitchFamily="34" charset="-120"/>
                <a:ea typeface="Noto Sans CJK TC Medium" panose="020B0600000000000000" pitchFamily="34" charset="-120"/>
              </a:rPr>
              <a:t>POS</a:t>
            </a:r>
            <a:r>
              <a:rPr lang="zh-TW" altLang="en-US" sz="2200" b="0" dirty="0">
                <a:latin typeface="Noto Sans CJK TC Medium" panose="020B0600000000000000" pitchFamily="34" charset="-120"/>
                <a:ea typeface="Noto Sans CJK TC Medium" panose="020B0600000000000000" pitchFamily="34" charset="-120"/>
              </a:rPr>
              <a:t>機再把</a:t>
            </a:r>
            <a:r>
              <a:rPr lang="en-US" altLang="zh-TW" sz="2200" b="0" dirty="0">
                <a:latin typeface="Noto Sans CJK TC Medium" panose="020B0600000000000000" pitchFamily="34" charset="-120"/>
                <a:ea typeface="Noto Sans CJK TC Medium" panose="020B0600000000000000" pitchFamily="34" charset="-120"/>
              </a:rPr>
              <a:t>Token</a:t>
            </a:r>
            <a:r>
              <a:rPr lang="zh-TW" altLang="en-US" sz="2200" b="0" dirty="0">
                <a:latin typeface="Noto Sans CJK TC Medium" panose="020B0600000000000000" pitchFamily="34" charset="-120"/>
                <a:ea typeface="Noto Sans CJK TC Medium" panose="020B0600000000000000" pitchFamily="34" charset="-120"/>
              </a:rPr>
              <a:t>和交易金額發送給銀行，進行驗證和完成交易</a:t>
            </a:r>
            <a:endParaRPr lang="en-US" altLang="zh-TW" sz="2200" b="0" dirty="0">
              <a:latin typeface="Noto Sans CJK TC Medium" panose="020B0600000000000000" pitchFamily="34" charset="-120"/>
              <a:ea typeface="Noto Sans CJK TC Medium" panose="020B0600000000000000" pitchFamily="34" charset="-120"/>
            </a:endParaRPr>
          </a:p>
          <a:p>
            <a:pPr>
              <a:lnSpc>
                <a:spcPct val="200000"/>
              </a:lnSpc>
            </a:pPr>
            <a:r>
              <a:rPr lang="zh-TW" altLang="en-US" sz="2200" b="0" dirty="0">
                <a:latin typeface="Noto Sans CJK TC Medium" panose="020B0600000000000000" pitchFamily="34" charset="-120"/>
                <a:ea typeface="Noto Sans CJK TC Medium" panose="020B0600000000000000" pitchFamily="34" charset="-120"/>
              </a:rPr>
              <a:t>這個過程中手機是不需要聯網的，也就相當於你的實體銀行卡</a:t>
            </a:r>
          </a:p>
          <a:p>
            <a:pPr>
              <a:lnSpc>
                <a:spcPct val="150000"/>
              </a:lnSpc>
            </a:pPr>
            <a:endParaRPr lang="zh-TW" altLang="en-US" sz="2200" dirty="0"/>
          </a:p>
        </p:txBody>
      </p:sp>
      <p:pic>
        <p:nvPicPr>
          <p:cNvPr id="3074" name="Picture 2" descr="https://pic.pushme.news/uploads/3/32/33239F76E7w800h436.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435" y="1961909"/>
            <a:ext cx="2278766" cy="124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6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Visa Token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42" name="Picture 2" descr="https://cdn1-techbang.pixcdn.tw/system/images/208122/original/26d778e6558526a0035fee206ecb287b.png?14291847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293" y="2081349"/>
            <a:ext cx="7364295"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8487" y="2908766"/>
            <a:ext cx="1572487" cy="400110"/>
          </a:xfrm>
          <a:prstGeom prst="rect">
            <a:avLst/>
          </a:prstGeom>
          <a:noFill/>
        </p:spPr>
        <p:txBody>
          <a:bodyPr wrap="square" rtlCol="0">
            <a:spAutoFit/>
          </a:bodyPr>
          <a:lstStyle/>
          <a:p>
            <a:r>
              <a:rPr kumimoji="1" lang="zh-TW" altLang="en-US" sz="2000" dirty="0">
                <a:solidFill>
                  <a:srgbClr val="000099"/>
                </a:solidFill>
                <a:latin typeface="Noto Sans CJK TC Medium" panose="020B0600000000000000" pitchFamily="34" charset="-120"/>
                <a:ea typeface="Noto Sans CJK TC Medium" panose="020B0600000000000000" pitchFamily="34" charset="-120"/>
              </a:rPr>
              <a:t>綁定金融卡</a:t>
            </a:r>
          </a:p>
        </p:txBody>
      </p:sp>
      <p:sp>
        <p:nvSpPr>
          <p:cNvPr id="6" name="文字方塊 5"/>
          <p:cNvSpPr txBox="1"/>
          <p:nvPr/>
        </p:nvSpPr>
        <p:spPr>
          <a:xfrm>
            <a:off x="-48487" y="4658323"/>
            <a:ext cx="1354773" cy="400110"/>
          </a:xfrm>
          <a:prstGeom prst="rect">
            <a:avLst/>
          </a:prstGeom>
          <a:noFill/>
        </p:spPr>
        <p:txBody>
          <a:bodyPr wrap="square" rtlCol="0">
            <a:spAutoFit/>
          </a:bodyPr>
          <a:lstStyle/>
          <a:p>
            <a:r>
              <a:rPr kumimoji="1" lang="zh-TW" altLang="en-US" sz="2000" dirty="0">
                <a:solidFill>
                  <a:srgbClr val="000099"/>
                </a:solidFill>
                <a:latin typeface="Noto Sans CJK TC Medium" panose="020B0600000000000000" pitchFamily="34" charset="-120"/>
                <a:ea typeface="Noto Sans CJK TC Medium" panose="020B0600000000000000" pitchFamily="34" charset="-120"/>
              </a:rPr>
              <a:t>行動支付</a:t>
            </a:r>
            <a:endParaRPr kumimoji="1" lang="en-US" altLang="zh-TW" sz="2000" dirty="0">
              <a:solidFill>
                <a:srgbClr val="000099"/>
              </a:solidFill>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7207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3316" name="Picture 4" descr="http://img-3.newatlas.com/iphone-7-vs-galaxy-s7-a-16.jpg?auto=format%2Ccompress&amp;ch=Width%2CDPR&amp;fit=max&amp;h=700&amp;q=60&amp;w=616&amp;s=4ca6ed3e67328dd6fd27cb999166e0dd"/>
          <p:cNvPicPr>
            <a:picLocks noChangeAspect="1" noChangeArrowheads="1"/>
          </p:cNvPicPr>
          <p:nvPr/>
        </p:nvPicPr>
        <p:blipFill rotWithShape="1">
          <a:blip r:embed="rId3">
            <a:extLst>
              <a:ext uri="{28A0092B-C50C-407E-A947-70E740481C1C}">
                <a14:useLocalDpi xmlns:a14="http://schemas.microsoft.com/office/drawing/2010/main" val="0"/>
              </a:ext>
            </a:extLst>
          </a:blip>
          <a:srcRect t="9949" r="50468" b="19884"/>
          <a:stretch/>
        </p:blipFill>
        <p:spPr bwMode="auto">
          <a:xfrm>
            <a:off x="765453" y="1858836"/>
            <a:ext cx="2061724" cy="234691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gcp-img.eprice.com.tw/img/mobile/5669/album/10.jpg"/>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l="34396" t="1570" r="34768" b="1163"/>
          <a:stretch/>
        </p:blipFill>
        <p:spPr bwMode="auto">
          <a:xfrm>
            <a:off x="2649895" y="2072225"/>
            <a:ext cx="1007706" cy="211777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https://www.braintreepayments.com/blog/content/images/2015/05/download--2-.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653" t="15657" r="34490" b="9490"/>
          <a:stretch/>
        </p:blipFill>
        <p:spPr bwMode="auto">
          <a:xfrm>
            <a:off x="4293395" y="4349555"/>
            <a:ext cx="457200" cy="614256"/>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http://i.expansys.com/i/b/b29738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370" t="1370" r="24951" b="1090"/>
          <a:stretch/>
        </p:blipFill>
        <p:spPr bwMode="auto">
          <a:xfrm>
            <a:off x="3976160" y="2072225"/>
            <a:ext cx="1094686" cy="2149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mg-3.newatlas.com/iphone-7-vs-galaxy-s7-a-16.jpg?auto=format%2Ccompress&amp;ch=Width%2CDPR&amp;fit=max&amp;h=700&amp;q=60&amp;w=616&amp;s=4ca6ed3e67328dd6fd27cb999166e0dd"/>
          <p:cNvPicPr>
            <a:picLocks noChangeAspect="1" noChangeArrowheads="1"/>
          </p:cNvPicPr>
          <p:nvPr/>
        </p:nvPicPr>
        <p:blipFill rotWithShape="1">
          <a:blip r:embed="rId3">
            <a:extLst>
              <a:ext uri="{28A0092B-C50C-407E-A947-70E740481C1C}">
                <a14:useLocalDpi xmlns:a14="http://schemas.microsoft.com/office/drawing/2010/main" val="0"/>
              </a:ext>
            </a:extLst>
          </a:blip>
          <a:srcRect l="63131" t="85796" r="14004"/>
          <a:stretch/>
        </p:blipFill>
        <p:spPr bwMode="auto">
          <a:xfrm>
            <a:off x="2649895" y="4419143"/>
            <a:ext cx="951723" cy="47508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apple pay」的圖片搜尋結果"/>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469" t="34159" r="32653" b="33820"/>
          <a:stretch/>
        </p:blipFill>
        <p:spPr bwMode="auto">
          <a:xfrm>
            <a:off x="1418251" y="4444286"/>
            <a:ext cx="709127" cy="351889"/>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http://img.huafans.cn/data/attachment/forum/201612/17/132106wrlfkngzsiw0wzfo.png"/>
          <p:cNvPicPr>
            <a:picLocks noChangeAspect="1" noChangeArrowheads="1"/>
          </p:cNvPicPr>
          <p:nvPr/>
        </p:nvPicPr>
        <p:blipFill rotWithShape="1">
          <a:blip r:embed="rId8">
            <a:extLst>
              <a:ext uri="{28A0092B-C50C-407E-A947-70E740481C1C}">
                <a14:useLocalDpi xmlns:a14="http://schemas.microsoft.com/office/drawing/2010/main" val="0"/>
              </a:ext>
            </a:extLst>
          </a:blip>
          <a:srcRect l="30188" t="18141" r="30645" b="71835"/>
          <a:stretch/>
        </p:blipFill>
        <p:spPr bwMode="auto">
          <a:xfrm>
            <a:off x="5309118" y="4444286"/>
            <a:ext cx="1142428" cy="519525"/>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https://www.proximus.be/dam/cdn/sites/iportal/images/products/device/p/px-huawei-p10-black-plus-sim/detail/px-huawei-p10-black-plus-sim-XS-1.jpg"/>
          <p:cNvPicPr>
            <a:picLocks noChangeAspect="1" noChangeArrowheads="1"/>
          </p:cNvPicPr>
          <p:nvPr/>
        </p:nvPicPr>
        <p:blipFill rotWithShape="1">
          <a:blip r:embed="rId9">
            <a:extLst>
              <a:ext uri="{28A0092B-C50C-407E-A947-70E740481C1C}">
                <a14:useLocalDpi xmlns:a14="http://schemas.microsoft.com/office/drawing/2010/main" val="0"/>
              </a:ext>
            </a:extLst>
          </a:blip>
          <a:srcRect l="25571" r="24985"/>
          <a:stretch/>
        </p:blipFill>
        <p:spPr bwMode="auto">
          <a:xfrm>
            <a:off x="5309118" y="2072225"/>
            <a:ext cx="1062710" cy="2149284"/>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http://n.sinaimg.cn/tech/crawl/20161103/q0cP-fxxnety7166392.png"/>
          <p:cNvPicPr>
            <a:picLocks noChangeAspect="1" noChangeArrowheads="1"/>
          </p:cNvPicPr>
          <p:nvPr/>
        </p:nvPicPr>
        <p:blipFill rotWithShape="1">
          <a:blip r:embed="rId10">
            <a:extLst>
              <a:ext uri="{28A0092B-C50C-407E-A947-70E740481C1C}">
                <a14:useLocalDpi xmlns:a14="http://schemas.microsoft.com/office/drawing/2010/main" val="0"/>
              </a:ext>
            </a:extLst>
          </a:blip>
          <a:srcRect l="5751" t="11535" r="69531" b="14934"/>
          <a:stretch/>
        </p:blipFill>
        <p:spPr bwMode="auto">
          <a:xfrm>
            <a:off x="6658790" y="2109455"/>
            <a:ext cx="1112186" cy="2112054"/>
          </a:xfrm>
          <a:prstGeom prst="rect">
            <a:avLst/>
          </a:prstGeom>
          <a:noFill/>
          <a:extLst>
            <a:ext uri="{909E8E84-426E-40DD-AFC4-6F175D3DCCD1}">
              <a14:hiddenFill xmlns:a14="http://schemas.microsoft.com/office/drawing/2010/main">
                <a:solidFill>
                  <a:srgbClr val="FFFFFF"/>
                </a:solidFill>
              </a14:hiddenFill>
            </a:ext>
          </a:extLst>
        </p:spPr>
      </p:pic>
      <p:pic>
        <p:nvPicPr>
          <p:cNvPr id="13338" name="Picture 26" descr="https://xiaomininja.com/wp-content/uploads/2016/08/Xiaomi-unveils-Mi-Pay-Mobile-Payment-Service-like-Apple-Pay-and-Samsung-Pay-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900" t="20338" r="7661" b="47015"/>
          <a:stretch/>
        </p:blipFill>
        <p:spPr bwMode="auto">
          <a:xfrm>
            <a:off x="6730828" y="4533899"/>
            <a:ext cx="1040148" cy="5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75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latin typeface="Noto Sans CJK TC Medium" panose="020B0600000000000000" pitchFamily="34" charset="-120"/>
                <a:ea typeface="Noto Sans CJK TC Medium" panose="020B0600000000000000" pitchFamily="34" charset="-120"/>
              </a:rPr>
              <a:t>三大</a:t>
            </a:r>
            <a:r>
              <a:rPr lang="en-US" altLang="zh-TW" b="0" dirty="0">
                <a:latin typeface="Noto Sans CJK TC Medium" panose="020B0600000000000000" pitchFamily="34" charset="-120"/>
                <a:ea typeface="Noto Sans CJK TC Medium" panose="020B0600000000000000" pitchFamily="34" charset="-120"/>
              </a:rPr>
              <a:t>pay</a:t>
            </a:r>
            <a:r>
              <a:rPr lang="zh-TW" altLang="en-US" b="0" dirty="0">
                <a:latin typeface="Noto Sans CJK TC Medium" panose="020B0600000000000000" pitchFamily="34" charset="-120"/>
                <a:ea typeface="Noto Sans CJK TC Medium" panose="020B0600000000000000" pitchFamily="34" charset="-120"/>
              </a:rPr>
              <a:t>分析</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554917299"/>
              </p:ext>
            </p:extLst>
          </p:nvPr>
        </p:nvGraphicFramePr>
        <p:xfrm>
          <a:off x="121920" y="1376424"/>
          <a:ext cx="8808720" cy="4988560"/>
        </p:xfrm>
        <a:graphic>
          <a:graphicData uri="http://schemas.openxmlformats.org/drawingml/2006/table">
            <a:tbl>
              <a:tblPr firstRow="1" bandRow="1">
                <a:tableStyleId>{5C22544A-7EE6-4342-B048-85BDC9FD1C3A}</a:tableStyleId>
              </a:tblPr>
              <a:tblGrid>
                <a:gridCol w="1319221">
                  <a:extLst>
                    <a:ext uri="{9D8B030D-6E8A-4147-A177-3AD203B41FA5}">
                      <a16:colId xmlns:a16="http://schemas.microsoft.com/office/drawing/2014/main" val="2195318530"/>
                    </a:ext>
                  </a:extLst>
                </a:gridCol>
                <a:gridCol w="1021383">
                  <a:extLst>
                    <a:ext uri="{9D8B030D-6E8A-4147-A177-3AD203B41FA5}">
                      <a16:colId xmlns:a16="http://schemas.microsoft.com/office/drawing/2014/main" val="2572597383"/>
                    </a:ext>
                  </a:extLst>
                </a:gridCol>
                <a:gridCol w="1427461">
                  <a:extLst>
                    <a:ext uri="{9D8B030D-6E8A-4147-A177-3AD203B41FA5}">
                      <a16:colId xmlns:a16="http://schemas.microsoft.com/office/drawing/2014/main" val="2916490911"/>
                    </a:ext>
                  </a:extLst>
                </a:gridCol>
                <a:gridCol w="1210471">
                  <a:extLst>
                    <a:ext uri="{9D8B030D-6E8A-4147-A177-3AD203B41FA5}">
                      <a16:colId xmlns:a16="http://schemas.microsoft.com/office/drawing/2014/main" val="3183574954"/>
                    </a:ext>
                  </a:extLst>
                </a:gridCol>
                <a:gridCol w="1276728">
                  <a:extLst>
                    <a:ext uri="{9D8B030D-6E8A-4147-A177-3AD203B41FA5}">
                      <a16:colId xmlns:a16="http://schemas.microsoft.com/office/drawing/2014/main" val="3747483860"/>
                    </a:ext>
                  </a:extLst>
                </a:gridCol>
                <a:gridCol w="1276728">
                  <a:extLst>
                    <a:ext uri="{9D8B030D-6E8A-4147-A177-3AD203B41FA5}">
                      <a16:colId xmlns:a16="http://schemas.microsoft.com/office/drawing/2014/main" val="1200808200"/>
                    </a:ext>
                  </a:extLst>
                </a:gridCol>
                <a:gridCol w="1276728">
                  <a:extLst>
                    <a:ext uri="{9D8B030D-6E8A-4147-A177-3AD203B41FA5}">
                      <a16:colId xmlns:a16="http://schemas.microsoft.com/office/drawing/2014/main" val="2493195872"/>
                    </a:ext>
                  </a:extLst>
                </a:gridCol>
              </a:tblGrid>
              <a:tr h="735836">
                <a:tc>
                  <a:txBody>
                    <a:bodyPr/>
                    <a:lstStyle/>
                    <a:p>
                      <a:pPr>
                        <a:lnSpc>
                          <a:spcPts val="2800"/>
                        </a:lnSpc>
                      </a:pPr>
                      <a:r>
                        <a:rPr lang="zh-TW" altLang="en-US" sz="1300" b="0" i="0" dirty="0">
                          <a:latin typeface="Noto Sans CJK TC Medium" panose="020B0600000000000000" pitchFamily="34" charset="-120"/>
                          <a:ea typeface="Noto Sans CJK TC Medium" panose="020B0600000000000000" pitchFamily="34" charset="-120"/>
                        </a:rPr>
                        <a:t>名稱</a:t>
                      </a:r>
                    </a:p>
                  </a:txBody>
                  <a:tcPr/>
                </a:tc>
                <a:tc>
                  <a:txBody>
                    <a:bodyPr/>
                    <a:lstStyle/>
                    <a:p>
                      <a:pPr>
                        <a:lnSpc>
                          <a:spcPts val="2800"/>
                        </a:lnSpc>
                      </a:pPr>
                      <a:r>
                        <a:rPr lang="zh-TW" altLang="en-US" sz="1300" b="0" i="0" dirty="0">
                          <a:latin typeface="Noto Sans CJK TC Medium" panose="020B0600000000000000" pitchFamily="34" charset="-120"/>
                          <a:ea typeface="Noto Sans CJK TC Medium" panose="020B0600000000000000" pitchFamily="34" charset="-120"/>
                        </a:rPr>
                        <a:t>支付方式</a:t>
                      </a:r>
                    </a:p>
                  </a:txBody>
                  <a:tcPr/>
                </a:tc>
                <a:tc>
                  <a:txBody>
                    <a:bodyPr/>
                    <a:lstStyle/>
                    <a:p>
                      <a:pPr>
                        <a:lnSpc>
                          <a:spcPts val="2800"/>
                        </a:lnSpc>
                      </a:pPr>
                      <a:r>
                        <a:rPr lang="zh-TW" altLang="en-US" sz="1300" b="0" i="0" dirty="0">
                          <a:latin typeface="Noto Sans CJK TC Medium" panose="020B0600000000000000" pitchFamily="34" charset="-120"/>
                          <a:ea typeface="Noto Sans CJK TC Medium" panose="020B0600000000000000" pitchFamily="34" charset="-120"/>
                        </a:rPr>
                        <a:t>線上支付</a:t>
                      </a:r>
                    </a:p>
                  </a:txBody>
                  <a:tcPr/>
                </a:tc>
                <a:tc>
                  <a:txBody>
                    <a:bodyPr/>
                    <a:lstStyle/>
                    <a:p>
                      <a:pPr>
                        <a:lnSpc>
                          <a:spcPts val="2800"/>
                        </a:lnSpc>
                      </a:pPr>
                      <a:r>
                        <a:rPr lang="zh-TW" altLang="en-US" sz="1300" b="0" i="0" dirty="0">
                          <a:latin typeface="Noto Sans CJK TC Medium" panose="020B0600000000000000" pitchFamily="34" charset="-120"/>
                          <a:ea typeface="Noto Sans CJK TC Medium" panose="020B0600000000000000" pitchFamily="34" charset="-120"/>
                        </a:rPr>
                        <a:t>線下支付</a:t>
                      </a:r>
                    </a:p>
                  </a:txBody>
                  <a:tcPr/>
                </a:tc>
                <a:tc>
                  <a:txBody>
                    <a:bodyPr/>
                    <a:lstStyle/>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支付應用</a:t>
                      </a:r>
                    </a:p>
                    <a:p>
                      <a:pPr>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使用方式</a:t>
                      </a:r>
                    </a:p>
                    <a:p>
                      <a:pPr>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認證方式</a:t>
                      </a:r>
                    </a:p>
                  </a:txBody>
                  <a:tcPr/>
                </a:tc>
                <a:extLst>
                  <a:ext uri="{0D108BD9-81ED-4DB2-BD59-A6C34878D82A}">
                    <a16:rowId xmlns:a16="http://schemas.microsoft.com/office/drawing/2014/main" val="2279598906"/>
                  </a:ext>
                </a:extLst>
              </a:tr>
              <a:tr h="1080922">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Apple Pay</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無線</a:t>
                      </a:r>
                      <a:r>
                        <a:rPr lang="en-US" altLang="zh-TW" sz="1300" b="0" i="0" dirty="0">
                          <a:latin typeface="Noto Sans CJK TC Medium" panose="020B0600000000000000" pitchFamily="34" charset="-120"/>
                          <a:ea typeface="Noto Sans CJK TC Medium" panose="020B0600000000000000" pitchFamily="34" charset="-120"/>
                        </a:rPr>
                        <a:t>POS</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支持第三方應用</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尚未開放</a:t>
                      </a:r>
                    </a:p>
                  </a:txBody>
                  <a:tcPr/>
                </a:tc>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NFCPOS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APPLE PAY</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標誌</a:t>
                      </a:r>
                    </a:p>
                  </a:txBody>
                  <a:tcPr/>
                </a:tc>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Wallet</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加入銀行卡</a:t>
                      </a: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無須打開應用</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靠近</a:t>
                      </a:r>
                      <a:r>
                        <a:rPr lang="en-US" altLang="zh-TW" sz="1300" b="0" i="0" dirty="0">
                          <a:latin typeface="Noto Sans CJK TC Medium" panose="020B0600000000000000" pitchFamily="34" charset="-120"/>
                          <a:ea typeface="Noto Sans CJK TC Medium" panose="020B0600000000000000" pitchFamily="34" charset="-120"/>
                        </a:rPr>
                        <a:t>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即可開啟</a:t>
                      </a: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用戶</a:t>
                      </a:r>
                      <a:r>
                        <a:rPr lang="en-US" altLang="zh-TW" sz="1300" b="0" i="0" dirty="0">
                          <a:latin typeface="Noto Sans CJK TC Medium" panose="020B0600000000000000" pitchFamily="34" charset="-120"/>
                          <a:ea typeface="Noto Sans CJK TC Medium" panose="020B0600000000000000" pitchFamily="34" charset="-120"/>
                        </a:rPr>
                        <a:t>:</a:t>
                      </a:r>
                      <a:r>
                        <a:rPr lang="zh-TW" altLang="en-US" sz="1300" b="0" i="0" dirty="0">
                          <a:latin typeface="Noto Sans CJK TC Medium" panose="020B0600000000000000" pitchFamily="34" charset="-120"/>
                          <a:ea typeface="Noto Sans CJK TC Medium" panose="020B0600000000000000" pitchFamily="34" charset="-120"/>
                        </a:rPr>
                        <a:t>指紋</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終端</a:t>
                      </a:r>
                      <a:r>
                        <a:rPr lang="en-US" altLang="zh-TW" sz="1300" b="0" i="0" dirty="0">
                          <a:latin typeface="Noto Sans CJK TC Medium" panose="020B0600000000000000" pitchFamily="34" charset="-120"/>
                          <a:ea typeface="Noto Sans CJK TC Medium" panose="020B0600000000000000" pitchFamily="34" charset="-120"/>
                        </a:rPr>
                        <a:t>:Token</a:t>
                      </a:r>
                      <a:endParaRPr lang="zh-TW" altLang="en-US" sz="1300" b="0" i="0" dirty="0">
                        <a:latin typeface="Noto Sans CJK TC Medium" panose="020B0600000000000000" pitchFamily="34" charset="-120"/>
                        <a:ea typeface="Noto Sans CJK TC Medium" panose="020B0600000000000000" pitchFamily="34" charset="-120"/>
                      </a:endParaRPr>
                    </a:p>
                  </a:txBody>
                  <a:tcPr/>
                </a:tc>
                <a:extLst>
                  <a:ext uri="{0D108BD9-81ED-4DB2-BD59-A6C34878D82A}">
                    <a16:rowId xmlns:a16="http://schemas.microsoft.com/office/drawing/2014/main" val="4232664306"/>
                  </a:ext>
                </a:extLst>
              </a:tr>
              <a:tr h="1426009">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Android Pay</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無線</a:t>
                      </a:r>
                      <a:r>
                        <a:rPr lang="en-US" altLang="zh-TW" sz="1300" b="0" i="0" dirty="0">
                          <a:latin typeface="Noto Sans CJK TC Medium" panose="020B0600000000000000" pitchFamily="34" charset="-120"/>
                          <a:ea typeface="Noto Sans CJK TC Medium" panose="020B0600000000000000" pitchFamily="34" charset="-120"/>
                        </a:rPr>
                        <a:t>POS</a:t>
                      </a:r>
                      <a:endParaRPr lang="zh-TW" altLang="en-US" sz="1300" b="0" i="0" dirty="0">
                        <a:latin typeface="Noto Sans CJK TC Medium" panose="020B0600000000000000" pitchFamily="34" charset="-120"/>
                        <a:ea typeface="Noto Sans CJK TC Medium" panose="020B0600000000000000" pitchFamily="34" charset="-120"/>
                      </a:endParaRP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支持第三方應用</a:t>
                      </a:r>
                      <a:endParaRPr lang="en-US" altLang="zh-TW" sz="1300" b="0" i="0" dirty="0">
                        <a:latin typeface="Noto Sans CJK TC Medium" panose="020B0600000000000000" pitchFamily="34" charset="-120"/>
                        <a:ea typeface="Noto Sans CJK TC Medium" panose="020B0600000000000000" pitchFamily="34" charset="-120"/>
                      </a:endParaRPr>
                    </a:p>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尚未開放</a:t>
                      </a: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NFCPOS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Android Pay</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標誌</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Android pay </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加入銀行卡</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無須打開應用</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靠近</a:t>
                      </a:r>
                      <a:r>
                        <a:rPr lang="en-US" altLang="zh-TW" sz="1300" b="0" i="0" dirty="0">
                          <a:latin typeface="Noto Sans CJK TC Medium" panose="020B0600000000000000" pitchFamily="34" charset="-120"/>
                          <a:ea typeface="Noto Sans CJK TC Medium" panose="020B0600000000000000" pitchFamily="34" charset="-120"/>
                        </a:rPr>
                        <a:t>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即可開啟</a:t>
                      </a: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用戶</a:t>
                      </a:r>
                      <a:r>
                        <a:rPr lang="en-US" altLang="zh-TW" sz="1300" b="0" i="0" dirty="0">
                          <a:latin typeface="Noto Sans CJK TC Medium" panose="020B0600000000000000" pitchFamily="34" charset="-120"/>
                          <a:ea typeface="Noto Sans CJK TC Medium" panose="020B0600000000000000" pitchFamily="34" charset="-120"/>
                        </a:rPr>
                        <a:t>:</a:t>
                      </a:r>
                      <a:r>
                        <a:rPr lang="zh-TW" altLang="en-US" sz="1300" b="0" i="0" dirty="0">
                          <a:latin typeface="Noto Sans CJK TC Medium" panose="020B0600000000000000" pitchFamily="34" charset="-120"/>
                          <a:ea typeface="Noto Sans CJK TC Medium" panose="020B0600000000000000" pitchFamily="34" charset="-120"/>
                        </a:rPr>
                        <a:t>密碼</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終端</a:t>
                      </a:r>
                      <a:r>
                        <a:rPr lang="en-US" altLang="zh-TW" sz="1300" b="0" i="0" dirty="0">
                          <a:latin typeface="Noto Sans CJK TC Medium" panose="020B0600000000000000" pitchFamily="34" charset="-120"/>
                          <a:ea typeface="Noto Sans CJK TC Medium" panose="020B0600000000000000" pitchFamily="34" charset="-120"/>
                        </a:rPr>
                        <a:t>:Token</a:t>
                      </a:r>
                    </a:p>
                  </a:txBody>
                  <a:tcPr/>
                </a:tc>
                <a:extLst>
                  <a:ext uri="{0D108BD9-81ED-4DB2-BD59-A6C34878D82A}">
                    <a16:rowId xmlns:a16="http://schemas.microsoft.com/office/drawing/2014/main" val="1322470125"/>
                  </a:ext>
                </a:extLst>
              </a:tr>
              <a:tr h="1426009">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Samsung Pay</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無線</a:t>
                      </a:r>
                      <a:r>
                        <a:rPr lang="en-US" altLang="zh-TW" sz="1300" b="0" i="0" dirty="0">
                          <a:latin typeface="Noto Sans CJK TC Medium" panose="020B0600000000000000" pitchFamily="34" charset="-120"/>
                          <a:ea typeface="Noto Sans CJK TC Medium" panose="020B0600000000000000" pitchFamily="34" charset="-120"/>
                        </a:rPr>
                        <a:t>POS</a:t>
                      </a:r>
                      <a:endParaRPr lang="zh-TW" altLang="en-US"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磁條</a:t>
                      </a:r>
                      <a:r>
                        <a:rPr lang="en-US" altLang="zh-TW" sz="1300" b="0" i="0" dirty="0">
                          <a:latin typeface="Noto Sans CJK TC Medium" panose="020B0600000000000000" pitchFamily="34" charset="-120"/>
                          <a:ea typeface="Noto Sans CJK TC Medium" panose="020B0600000000000000" pitchFamily="34" charset="-120"/>
                        </a:rPr>
                        <a:t>POS</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支持第三方應用</a:t>
                      </a:r>
                      <a:endParaRPr lang="en-US" altLang="zh-TW" sz="1300" b="0" i="0" dirty="0">
                        <a:latin typeface="Noto Sans CJK TC Medium" panose="020B0600000000000000" pitchFamily="34" charset="-120"/>
                        <a:ea typeface="Noto Sans CJK TC Medium" panose="020B0600000000000000" pitchFamily="34" charset="-120"/>
                      </a:endParaRPr>
                    </a:p>
                    <a:p>
                      <a:pPr marL="0" marR="0" lvl="0" indent="0" algn="l" defTabSz="685800" rtl="0" eaLnBrk="1" fontAlgn="auto" latinLnBrk="0" hangingPunct="1">
                        <a:lnSpc>
                          <a:spcPts val="2800"/>
                        </a:lnSpc>
                        <a:spcBef>
                          <a:spcPts val="0"/>
                        </a:spcBef>
                        <a:spcAft>
                          <a:spcPts val="0"/>
                        </a:spcAft>
                        <a:buClrTx/>
                        <a:buSzTx/>
                        <a:buFontTx/>
                        <a:buNone/>
                        <a:tabLst/>
                        <a:defRPr/>
                      </a:pPr>
                      <a:r>
                        <a:rPr lang="zh-TW" altLang="en-US" sz="1300" b="0" i="0" dirty="0">
                          <a:latin typeface="Noto Sans CJK TC Medium" panose="020B0600000000000000" pitchFamily="34" charset="-120"/>
                          <a:ea typeface="Noto Sans CJK TC Medium" panose="020B0600000000000000" pitchFamily="34" charset="-120"/>
                        </a:rPr>
                        <a:t>尚未開放</a:t>
                      </a: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marL="0" marR="0" lvl="0" indent="0" algn="l" defTabSz="685800" rtl="0" eaLnBrk="1" fontAlgn="auto" latinLnBrk="0" hangingPunct="1">
                        <a:lnSpc>
                          <a:spcPts val="2800"/>
                        </a:lnSpc>
                        <a:spcBef>
                          <a:spcPts val="0"/>
                        </a:spcBef>
                        <a:spcAft>
                          <a:spcPts val="0"/>
                        </a:spcAft>
                        <a:buClrTx/>
                        <a:buSzTx/>
                        <a:buFontTx/>
                        <a:buNone/>
                        <a:tabLst/>
                        <a:defRPr/>
                      </a:pPr>
                      <a:r>
                        <a:rPr lang="en-US" altLang="zh-TW" sz="1300" b="0" i="0" dirty="0">
                          <a:latin typeface="Noto Sans CJK TC Medium" panose="020B0600000000000000" pitchFamily="34" charset="-120"/>
                          <a:ea typeface="Noto Sans CJK TC Medium" panose="020B0600000000000000" pitchFamily="34" charset="-120"/>
                        </a:rPr>
                        <a:t>NFCPOS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磁條式</a:t>
                      </a:r>
                      <a:r>
                        <a:rPr lang="en-US" altLang="zh-TW" sz="1300" b="0" i="0" dirty="0">
                          <a:latin typeface="Noto Sans CJK TC Medium" panose="020B0600000000000000" pitchFamily="34" charset="-120"/>
                          <a:ea typeface="Noto Sans CJK TC Medium" panose="020B0600000000000000" pitchFamily="34" charset="-120"/>
                        </a:rPr>
                        <a:t>POS</a:t>
                      </a: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Samsung Pay</a:t>
                      </a: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加入銀行卡</a:t>
                      </a: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無須打開應用</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靠近</a:t>
                      </a:r>
                      <a:r>
                        <a:rPr lang="en-US" altLang="zh-TW" sz="1300" b="0" i="0" dirty="0">
                          <a:latin typeface="Noto Sans CJK TC Medium" panose="020B0600000000000000" pitchFamily="34" charset="-120"/>
                          <a:ea typeface="Noto Sans CJK TC Medium" panose="020B0600000000000000" pitchFamily="34" charset="-120"/>
                        </a:rPr>
                        <a:t>POS</a:t>
                      </a:r>
                      <a:r>
                        <a:rPr lang="zh-TW" altLang="en-US" sz="1300" b="0" i="0" dirty="0">
                          <a:latin typeface="Noto Sans CJK TC Medium" panose="020B0600000000000000" pitchFamily="34" charset="-120"/>
                          <a:ea typeface="Noto Sans CJK TC Medium" panose="020B0600000000000000" pitchFamily="34" charset="-120"/>
                        </a:rPr>
                        <a:t>機</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即可開啟</a:t>
                      </a:r>
                    </a:p>
                    <a:p>
                      <a:pPr algn="l">
                        <a:lnSpc>
                          <a:spcPts val="2800"/>
                        </a:lnSpc>
                      </a:pPr>
                      <a:endParaRPr lang="zh-TW" altLang="en-US" sz="1300" b="0" i="0" dirty="0">
                        <a:latin typeface="Noto Sans CJK TC Medium" panose="020B0600000000000000" pitchFamily="34" charset="-120"/>
                        <a:ea typeface="Noto Sans CJK TC Medium" panose="020B0600000000000000" pitchFamily="34" charset="-120"/>
                      </a:endParaRPr>
                    </a:p>
                  </a:txBody>
                  <a:tcPr/>
                </a:tc>
                <a:tc>
                  <a:txBody>
                    <a:bodyPr/>
                    <a:lstStyle/>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用戶</a:t>
                      </a:r>
                      <a:r>
                        <a:rPr lang="en-US" altLang="zh-TW" sz="1300" b="0" i="0" dirty="0">
                          <a:latin typeface="Noto Sans CJK TC Medium" panose="020B0600000000000000" pitchFamily="34" charset="-120"/>
                          <a:ea typeface="Noto Sans CJK TC Medium" panose="020B0600000000000000" pitchFamily="34" charset="-120"/>
                        </a:rPr>
                        <a:t>:</a:t>
                      </a:r>
                      <a:r>
                        <a:rPr lang="zh-TW" altLang="en-US" sz="1300" b="0" i="0" dirty="0">
                          <a:latin typeface="Noto Sans CJK TC Medium" panose="020B0600000000000000" pitchFamily="34" charset="-120"/>
                          <a:ea typeface="Noto Sans CJK TC Medium" panose="020B0600000000000000" pitchFamily="34" charset="-120"/>
                        </a:rPr>
                        <a:t>指紋</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en-US" altLang="zh-TW" sz="1300" b="0" i="0" dirty="0">
                          <a:latin typeface="Noto Sans CJK TC Medium" panose="020B0600000000000000" pitchFamily="34" charset="-120"/>
                          <a:ea typeface="Noto Sans CJK TC Medium" panose="020B0600000000000000" pitchFamily="34" charset="-120"/>
                        </a:rPr>
                        <a:t>           </a:t>
                      </a:r>
                      <a:r>
                        <a:rPr lang="zh-TW" altLang="en-US" sz="1300" b="0" i="0" dirty="0">
                          <a:latin typeface="Noto Sans CJK TC Medium" panose="020B0600000000000000" pitchFamily="34" charset="-120"/>
                          <a:ea typeface="Noto Sans CJK TC Medium" panose="020B0600000000000000" pitchFamily="34" charset="-120"/>
                        </a:rPr>
                        <a:t>虹膜</a:t>
                      </a:r>
                      <a:endParaRPr lang="en-US" altLang="zh-TW" sz="1300" b="0" i="0" dirty="0">
                        <a:latin typeface="Noto Sans CJK TC Medium" panose="020B0600000000000000" pitchFamily="34" charset="-120"/>
                        <a:ea typeface="Noto Sans CJK TC Medium" panose="020B0600000000000000" pitchFamily="34" charset="-120"/>
                      </a:endParaRPr>
                    </a:p>
                    <a:p>
                      <a:pPr algn="l">
                        <a:lnSpc>
                          <a:spcPts val="2800"/>
                        </a:lnSpc>
                      </a:pPr>
                      <a:r>
                        <a:rPr lang="zh-TW" altLang="en-US" sz="1300" b="0" i="0" dirty="0">
                          <a:latin typeface="Noto Sans CJK TC Medium" panose="020B0600000000000000" pitchFamily="34" charset="-120"/>
                          <a:ea typeface="Noto Sans CJK TC Medium" panose="020B0600000000000000" pitchFamily="34" charset="-120"/>
                        </a:rPr>
                        <a:t>終端</a:t>
                      </a:r>
                      <a:r>
                        <a:rPr lang="en-US" altLang="zh-TW" sz="1300" b="0" i="0" dirty="0">
                          <a:latin typeface="Noto Sans CJK TC Medium" panose="020B0600000000000000" pitchFamily="34" charset="-120"/>
                          <a:ea typeface="Noto Sans CJK TC Medium" panose="020B0600000000000000" pitchFamily="34" charset="-120"/>
                        </a:rPr>
                        <a:t>:Token</a:t>
                      </a:r>
                      <a:endParaRPr lang="zh-TW" altLang="en-US" sz="1300" b="0" i="0" dirty="0">
                        <a:latin typeface="Noto Sans CJK TC Medium" panose="020B0600000000000000" pitchFamily="34" charset="-120"/>
                        <a:ea typeface="Noto Sans CJK TC Medium" panose="020B0600000000000000" pitchFamily="34" charset="-120"/>
                      </a:endParaRPr>
                    </a:p>
                  </a:txBody>
                  <a:tcPr/>
                </a:tc>
                <a:extLst>
                  <a:ext uri="{0D108BD9-81ED-4DB2-BD59-A6C34878D82A}">
                    <a16:rowId xmlns:a16="http://schemas.microsoft.com/office/drawing/2014/main" val="3747907129"/>
                  </a:ext>
                </a:extLst>
              </a:tr>
            </a:tbl>
          </a:graphicData>
        </a:graphic>
      </p:graphicFrame>
    </p:spTree>
    <p:extLst>
      <p:ext uri="{BB962C8B-B14F-4D97-AF65-F5344CB8AC3E}">
        <p14:creationId xmlns:p14="http://schemas.microsoft.com/office/powerpoint/2010/main" val="3944256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MST(</a:t>
            </a:r>
            <a:r>
              <a:rPr lang="en-US" altLang="zh-TW" sz="2800" b="0" dirty="0">
                <a:latin typeface="Noto Sans CJK TC Medium" panose="020B0600000000000000" pitchFamily="34" charset="-120"/>
                <a:ea typeface="Noto Sans CJK TC Medium" panose="020B0600000000000000" pitchFamily="34" charset="-120"/>
              </a:rPr>
              <a:t>Magnetic Secure Transaction)</a:t>
            </a:r>
            <a:endParaRPr lang="zh-TW" altLang="en-US" b="0"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a:xfrm>
            <a:off x="685801" y="1268415"/>
            <a:ext cx="7772400" cy="5507409"/>
          </a:xfrm>
        </p:spPr>
        <p:txBody>
          <a:bodyPr/>
          <a:lstStyle/>
          <a:p>
            <a:pPr>
              <a:lnSpc>
                <a:spcPct val="150000"/>
              </a:lnSpc>
            </a:pPr>
            <a:r>
              <a:rPr lang="zh-TW" altLang="en-US" sz="2000" b="0" dirty="0">
                <a:solidFill>
                  <a:srgbClr val="C00000"/>
                </a:solidFill>
                <a:latin typeface="Noto Sans CJK TC Medium" panose="020B0600000000000000" pitchFamily="34" charset="-120"/>
                <a:ea typeface="Noto Sans CJK TC Medium" panose="020B0600000000000000" pitchFamily="34" charset="-120"/>
              </a:rPr>
              <a:t>磁條安全傳輸</a:t>
            </a:r>
            <a:r>
              <a:rPr lang="en-US" altLang="zh-TW" sz="2000" b="0" dirty="0">
                <a:solidFill>
                  <a:srgbClr val="C00000"/>
                </a:solidFill>
                <a:latin typeface="Noto Sans CJK TC Medium" panose="020B0600000000000000" pitchFamily="34" charset="-120"/>
                <a:ea typeface="Noto Sans CJK TC Medium" panose="020B0600000000000000" pitchFamily="34" charset="-120"/>
              </a:rPr>
              <a:t>:(Samsung Pay)</a:t>
            </a: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該技術無需</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POS</a:t>
            </a: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機支持</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NFC</a:t>
            </a: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技術購買自</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LoopPay</a:t>
            </a:r>
          </a:p>
          <a:p>
            <a:pPr lvl="1">
              <a:lnSpc>
                <a:spcPct val="150000"/>
              </a:lnSpc>
            </a:pP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MST</a:t>
            </a: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技術通過給感應迴路接上交流電，可以在極短時間內產生變化的磁場。</a:t>
            </a:r>
            <a:endParaRPr lang="en-US" altLang="zh-TW" sz="1900" dirty="0">
              <a:solidFill>
                <a:srgbClr val="000099"/>
              </a:solidFill>
              <a:latin typeface="Noto Sans CJK TC Medium" panose="020B0600000000000000" pitchFamily="34" charset="-120"/>
              <a:ea typeface="Noto Sans CJK TC Medium" panose="020B0600000000000000" pitchFamily="34" charset="-120"/>
              <a:cs typeface="+mj-cs"/>
            </a:endParaRP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信用卡讀卡器的磁讀頭可以接收到這一信號。</a:t>
            </a:r>
            <a:endParaRPr lang="en-US" altLang="zh-TW" sz="1900" dirty="0">
              <a:solidFill>
                <a:srgbClr val="000099"/>
              </a:solidFill>
              <a:latin typeface="Noto Sans CJK TC Medium" panose="020B0600000000000000" pitchFamily="34" charset="-120"/>
              <a:ea typeface="Noto Sans CJK TC Medium" panose="020B0600000000000000" pitchFamily="34" charset="-120"/>
              <a:cs typeface="+mj-cs"/>
            </a:endParaRP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這個信號模擬了一張磁條卡刷過讀頭的相同的磁場變化。</a:t>
            </a:r>
            <a:endParaRPr lang="en-US" altLang="zh-TW" sz="1900" dirty="0">
              <a:solidFill>
                <a:srgbClr val="000099"/>
              </a:solidFill>
              <a:latin typeface="Noto Sans CJK TC Medium" panose="020B0600000000000000" pitchFamily="34" charset="-120"/>
              <a:ea typeface="Noto Sans CJK TC Medium" panose="020B0600000000000000" pitchFamily="34" charset="-120"/>
              <a:cs typeface="+mj-cs"/>
            </a:endParaRP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離讀頭</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3</a:t>
            </a: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英寸的</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a:t>
            </a: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約</a:t>
            </a:r>
            <a:r>
              <a:rPr lang="en-US" altLang="zh-TW" sz="1900" dirty="0">
                <a:solidFill>
                  <a:srgbClr val="000099"/>
                </a:solidFill>
                <a:latin typeface="Noto Sans CJK TC Medium" panose="020B0600000000000000" pitchFamily="34" charset="-120"/>
                <a:ea typeface="Noto Sans CJK TC Medium" panose="020B0600000000000000" pitchFamily="34" charset="-120"/>
                <a:cs typeface="+mj-cs"/>
              </a:rPr>
              <a:t>7.6cm)</a:t>
            </a: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範圍內生效</a:t>
            </a:r>
            <a:endParaRPr lang="en-US" altLang="zh-TW" sz="1900" dirty="0">
              <a:solidFill>
                <a:srgbClr val="000099"/>
              </a:solidFill>
              <a:latin typeface="Noto Sans CJK TC Medium" panose="020B0600000000000000" pitchFamily="34" charset="-120"/>
              <a:ea typeface="Noto Sans CJK TC Medium" panose="020B0600000000000000" pitchFamily="34" charset="-120"/>
              <a:cs typeface="+mj-cs"/>
            </a:endParaRP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超過此範圍，磁場強度大為減弱</a:t>
            </a:r>
            <a:endParaRPr lang="en-US" altLang="zh-TW" sz="1900" dirty="0">
              <a:solidFill>
                <a:srgbClr val="000099"/>
              </a:solidFill>
              <a:latin typeface="Noto Sans CJK TC Medium" panose="020B0600000000000000" pitchFamily="34" charset="-120"/>
              <a:ea typeface="Noto Sans CJK TC Medium" panose="020B0600000000000000" pitchFamily="34" charset="-120"/>
              <a:cs typeface="+mj-cs"/>
            </a:endParaRPr>
          </a:p>
          <a:p>
            <a:pPr lvl="1">
              <a:lnSpc>
                <a:spcPct val="150000"/>
              </a:lnSpc>
            </a:pPr>
            <a:r>
              <a:rPr lang="zh-TW" altLang="en-US" sz="1900" dirty="0">
                <a:solidFill>
                  <a:srgbClr val="000099"/>
                </a:solidFill>
                <a:latin typeface="Noto Sans CJK TC Medium" panose="020B0600000000000000" pitchFamily="34" charset="-120"/>
                <a:ea typeface="Noto Sans CJK TC Medium" panose="020B0600000000000000" pitchFamily="34" charset="-120"/>
                <a:cs typeface="+mj-cs"/>
              </a:rPr>
              <a:t>只有用戶主動進行的傳輸才能激活該磁場。</a:t>
            </a:r>
          </a:p>
        </p:txBody>
      </p:sp>
      <p:pic>
        <p:nvPicPr>
          <p:cNvPr id="2050" name="Picture 2" descr="http://www.fhm.com.tw/upload/img/05/52/149188117152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582" y="4769790"/>
            <a:ext cx="1875522" cy="140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0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Noto Sans CJK TC Medium" panose="020B0600000000000000" pitchFamily="34" charset="-120"/>
                <a:ea typeface="Noto Sans CJK TC Medium" panose="020B0600000000000000" pitchFamily="34" charset="-120"/>
              </a:rPr>
              <a:t>History</a:t>
            </a:r>
            <a:endParaRPr lang="zh-TW" altLang="en-US"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a:xfrm>
            <a:off x="685801" y="1569586"/>
            <a:ext cx="7772400" cy="4548187"/>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非接觸式射頻識別（</a:t>
            </a:r>
            <a:r>
              <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rPr>
              <a:t>RFID</a:t>
            </a: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）演變而來</a:t>
            </a:r>
            <a:endPar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a:p>
            <a:pPr>
              <a:lnSpc>
                <a:spcPct val="150000"/>
              </a:lnSpc>
            </a:pPr>
            <a:r>
              <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rPr>
              <a:t>2003</a:t>
            </a: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年，飛利浦半導體、諾基亞和索尼共同研製開發</a:t>
            </a:r>
            <a:endPar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a:p>
            <a:pPr lvl="1">
              <a:lnSpc>
                <a:spcPct val="150000"/>
              </a:lnSpc>
            </a:pP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飛利浦派了一個團隊到日本和索尼的工程師一起閉關開始研發這種技術。</a:t>
            </a:r>
            <a:endPar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a:p>
            <a:pPr lvl="1">
              <a:lnSpc>
                <a:spcPct val="150000"/>
              </a:lnSpc>
            </a:pPr>
            <a:r>
              <a:rPr lang="en-US" altLang="zh-TW" dirty="0">
                <a:latin typeface="Noto Sans CJK TC Medium" panose="020B0600000000000000" pitchFamily="34" charset="-120"/>
                <a:ea typeface="Noto Sans CJK TC Medium" panose="020B0600000000000000" pitchFamily="34" charset="-120"/>
                <a:cs typeface="Lucida Sans Unicode" panose="020B0602030504020204" pitchFamily="34" charset="0"/>
              </a:rPr>
              <a:t>Philips(</a:t>
            </a:r>
            <a:r>
              <a:rPr lang="en-US" altLang="zh-TW" dirty="0" err="1">
                <a:latin typeface="Noto Sans CJK TC Medium" panose="020B0600000000000000" pitchFamily="34" charset="-120"/>
                <a:ea typeface="Noto Sans CJK TC Medium" panose="020B0600000000000000" pitchFamily="34" charset="-120"/>
                <a:cs typeface="Lucida Sans Unicode" panose="020B0602030504020204" pitchFamily="34" charset="0"/>
              </a:rPr>
              <a:t>Mifare</a:t>
            </a:r>
            <a:r>
              <a:rPr lang="en-US" altLang="zh-TW" dirty="0">
                <a:latin typeface="Noto Sans CJK TC Medium" panose="020B0600000000000000" pitchFamily="34" charset="-120"/>
                <a:ea typeface="Noto Sans CJK TC Medium" panose="020B0600000000000000" pitchFamily="34" charset="-120"/>
                <a:cs typeface="Lucida Sans Unicode" panose="020B0602030504020204" pitchFamily="34" charset="0"/>
              </a:rPr>
              <a:t> </a:t>
            </a:r>
            <a:r>
              <a:rPr lang="zh-TW" altLang="en-US" dirty="0">
                <a:latin typeface="Noto Sans CJK TC Medium" panose="020B0600000000000000" pitchFamily="34" charset="-120"/>
                <a:ea typeface="Noto Sans CJK TC Medium" panose="020B0600000000000000" pitchFamily="34" charset="-120"/>
                <a:cs typeface="Lucida Sans Unicode" panose="020B0602030504020204" pitchFamily="34" charset="0"/>
              </a:rPr>
              <a:t>卡</a:t>
            </a:r>
            <a:r>
              <a:rPr lang="en-US" altLang="zh-TW" dirty="0">
                <a:latin typeface="Noto Sans CJK TC Medium" panose="020B0600000000000000" pitchFamily="34" charset="-120"/>
                <a:ea typeface="Noto Sans CJK TC Medium" panose="020B0600000000000000" pitchFamily="34" charset="-120"/>
                <a:cs typeface="Lucida Sans Unicode" panose="020B0602030504020204" pitchFamily="34" charset="0"/>
              </a:rPr>
              <a:t>) </a:t>
            </a:r>
            <a:r>
              <a:rPr lang="zh-TW" altLang="en-US" dirty="0">
                <a:latin typeface="Noto Sans CJK TC Medium" panose="020B0600000000000000" pitchFamily="34" charset="-120"/>
                <a:ea typeface="Noto Sans CJK TC Medium" panose="020B0600000000000000" pitchFamily="34" charset="-120"/>
                <a:cs typeface="Lucida Sans Unicode" panose="020B0602030504020204" pitchFamily="34" charset="0"/>
              </a:rPr>
              <a:t>、 </a:t>
            </a:r>
            <a:r>
              <a:rPr lang="en-US" altLang="zh-TW" dirty="0">
                <a:latin typeface="Noto Sans CJK TC Medium" panose="020B0600000000000000" pitchFamily="34" charset="-120"/>
                <a:ea typeface="Noto Sans CJK TC Medium" panose="020B0600000000000000" pitchFamily="34" charset="-120"/>
                <a:cs typeface="Lucida Sans Unicode" panose="020B0602030504020204" pitchFamily="34" charset="0"/>
              </a:rPr>
              <a:t>Sony(</a:t>
            </a:r>
            <a:r>
              <a:rPr lang="en-US" altLang="zh-TW" dirty="0" err="1">
                <a:latin typeface="Noto Sans CJK TC Medium" panose="020B0600000000000000" pitchFamily="34" charset="-120"/>
                <a:ea typeface="Noto Sans CJK TC Medium" panose="020B0600000000000000" pitchFamily="34" charset="-120"/>
                <a:cs typeface="Lucida Sans Unicode" panose="020B0602030504020204" pitchFamily="34" charset="0"/>
              </a:rPr>
              <a:t>FeliCa</a:t>
            </a:r>
            <a:r>
              <a:rPr lang="zh-TW" altLang="en-US" dirty="0">
                <a:latin typeface="Noto Sans CJK TC Medium" panose="020B0600000000000000" pitchFamily="34" charset="-120"/>
                <a:ea typeface="Noto Sans CJK TC Medium" panose="020B0600000000000000" pitchFamily="34" charset="-120"/>
                <a:cs typeface="Lucida Sans Unicode" panose="020B0602030504020204" pitchFamily="34" charset="0"/>
              </a:rPr>
              <a:t>卡</a:t>
            </a:r>
            <a:r>
              <a:rPr lang="en-US" altLang="zh-TW" dirty="0">
                <a:latin typeface="Noto Sans CJK TC Medium" panose="020B0600000000000000" pitchFamily="34" charset="-120"/>
                <a:ea typeface="Noto Sans CJK TC Medium" panose="020B0600000000000000" pitchFamily="34" charset="-120"/>
                <a:cs typeface="Lucida Sans Unicode" panose="020B0602030504020204" pitchFamily="34" charset="0"/>
              </a:rPr>
              <a:t>)</a:t>
            </a:r>
          </a:p>
          <a:p>
            <a:pPr lvl="1">
              <a:lnSpc>
                <a:spcPct val="150000"/>
              </a:lnSpc>
            </a:pP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基礎是</a:t>
            </a:r>
            <a:r>
              <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rPr>
              <a:t>RFID</a:t>
            </a:r>
            <a:r>
              <a:rPr lang="zh-TW" altLang="en-US" b="0" dirty="0">
                <a:latin typeface="Noto Sans CJK TC Medium" panose="020B0600000000000000" pitchFamily="34" charset="-120"/>
                <a:ea typeface="Noto Sans CJK TC Medium" panose="020B0600000000000000" pitchFamily="34" charset="-120"/>
                <a:cs typeface="Lucida Sans Unicode" panose="020B0602030504020204" pitchFamily="34" charset="0"/>
              </a:rPr>
              <a:t>及互連技術。</a:t>
            </a:r>
            <a:endPar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a:p>
            <a:pPr marL="0" indent="0">
              <a:lnSpc>
                <a:spcPct val="150000"/>
              </a:lnSpc>
              <a:buNone/>
            </a:pPr>
            <a:endParaRPr lang="en-US" altLang="zh-TW" b="0" dirty="0">
              <a:latin typeface="Noto Sans CJK TC Medium" panose="020B0600000000000000" pitchFamily="34" charset="-120"/>
              <a:ea typeface="Noto Sans CJK TC Medium" panose="020B0600000000000000" pitchFamily="34" charset="-120"/>
              <a:cs typeface="Lucida Sans Unicode" panose="020B0602030504020204" pitchFamily="34" charset="0"/>
            </a:endParaRPr>
          </a:p>
        </p:txBody>
      </p:sp>
    </p:spTree>
    <p:extLst>
      <p:ext uri="{BB962C8B-B14F-4D97-AF65-F5344CB8AC3E}">
        <p14:creationId xmlns:p14="http://schemas.microsoft.com/office/powerpoint/2010/main" val="164744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latin typeface="Noto Sans CJK TC Medium" panose="020B0600000000000000" pitchFamily="34" charset="-120"/>
                <a:ea typeface="Noto Sans CJK TC Medium" panose="020B0600000000000000" pitchFamily="34" charset="-120"/>
              </a:rPr>
              <a:t>三大</a:t>
            </a:r>
            <a:r>
              <a:rPr lang="en-US" altLang="zh-TW" b="0" dirty="0">
                <a:latin typeface="Noto Sans CJK TC Medium" panose="020B0600000000000000" pitchFamily="34" charset="-120"/>
                <a:ea typeface="Noto Sans CJK TC Medium" panose="020B0600000000000000" pitchFamily="34" charset="-120"/>
              </a:rPr>
              <a:t>pay</a:t>
            </a:r>
            <a:r>
              <a:rPr lang="zh-TW" altLang="en-US" b="0" dirty="0">
                <a:latin typeface="Noto Sans CJK TC Medium" panose="020B0600000000000000" pitchFamily="34" charset="-120"/>
                <a:ea typeface="Noto Sans CJK TC Medium" panose="020B0600000000000000" pitchFamily="34" charset="-120"/>
              </a:rPr>
              <a:t>分析</a:t>
            </a:r>
          </a:p>
        </p:txBody>
      </p:sp>
      <p:sp>
        <p:nvSpPr>
          <p:cNvPr id="3" name="內容版面配置區 2"/>
          <p:cNvSpPr>
            <a:spLocks noGrp="1"/>
          </p:cNvSpPr>
          <p:nvPr>
            <p:ph idx="1"/>
          </p:nvPr>
        </p:nvSpPr>
        <p:spPr>
          <a:xfrm>
            <a:off x="685801" y="1452789"/>
            <a:ext cx="7772400" cy="5184679"/>
          </a:xfrm>
        </p:spPr>
        <p:txBody>
          <a:bodyPr/>
          <a:lstStyle/>
          <a:p>
            <a:pPr>
              <a:lnSpc>
                <a:spcPct val="150000"/>
              </a:lnSpc>
            </a:pPr>
            <a:r>
              <a:rPr lang="zh-TW" altLang="en-US" sz="2000" b="0" dirty="0">
                <a:latin typeface="Noto Sans CJK TC Medium" panose="020B0600000000000000" pitchFamily="34" charset="-120"/>
                <a:ea typeface="Noto Sans CJK TC Medium" panose="020B0600000000000000" pitchFamily="34" charset="-120"/>
              </a:rPr>
              <a:t>優點</a:t>
            </a:r>
            <a:endParaRPr lang="en-US" altLang="zh-TW" sz="2000" b="0" dirty="0">
              <a:latin typeface="Noto Sans CJK TC Medium" panose="020B0600000000000000" pitchFamily="34" charset="-120"/>
              <a:ea typeface="Noto Sans CJK TC Medium" panose="020B0600000000000000" pitchFamily="34" charset="-120"/>
            </a:endParaRPr>
          </a:p>
          <a:p>
            <a:pPr marL="285750" indent="-285750">
              <a:lnSpc>
                <a:spcPct val="150000"/>
              </a:lnSpc>
              <a:buFont typeface="Arial" panose="020B0604020202020204" pitchFamily="34" charset="0"/>
              <a:buChar cha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商家看不到客戶的信用卡訊息，可避免信用卡訊息在網路多次公開傳輸而被竊，也減少個資外洩。</a:t>
            </a:r>
            <a:endParaRPr lang="en-US" altLang="zh-TW" sz="1800" b="0" dirty="0">
              <a:solidFill>
                <a:schemeClr val="tx1">
                  <a:lumMod val="50000"/>
                </a:schemeClr>
              </a:solidFill>
              <a:latin typeface="Noto Sans CJK TC Medium" panose="020B0600000000000000" pitchFamily="34" charset="-120"/>
              <a:ea typeface="Noto Sans CJK TC Medium" panose="020B0600000000000000" pitchFamily="34" charset="-120"/>
            </a:endParaRPr>
          </a:p>
          <a:p>
            <a:pPr marL="285750" indent="-285750">
              <a:lnSpc>
                <a:spcPct val="150000"/>
              </a:lnSpc>
              <a:buFont typeface="Arial" panose="020B0604020202020204" pitchFamily="34" charset="0"/>
              <a:buChar cha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與行動裝置結合，付款便利性提高，無需攜帶大量現金或多張卡片。</a:t>
            </a:r>
            <a:endParaRPr lang="en-US" altLang="zh-TW" sz="1800" b="0" dirty="0">
              <a:solidFill>
                <a:schemeClr val="tx1">
                  <a:lumMod val="50000"/>
                </a:schemeClr>
              </a:solidFill>
              <a:latin typeface="Noto Sans CJK TC Medium" panose="020B0600000000000000" pitchFamily="34" charset="-120"/>
              <a:ea typeface="Noto Sans CJK TC Medium" panose="020B0600000000000000" pitchFamily="34" charset="-120"/>
            </a:endParaRPr>
          </a:p>
          <a:p>
            <a:pPr marL="285750" indent="-285750">
              <a:lnSpc>
                <a:spcPct val="150000"/>
              </a:lnSpc>
              <a:buFont typeface="Arial" panose="020B0604020202020204" pitchFamily="34" charset="0"/>
              <a:buChar cha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利用行動支付服務，吸引更多銀行卡友</a:t>
            </a:r>
            <a:endParaRPr lang="en-US" altLang="zh-TW" sz="1800" b="0" dirty="0">
              <a:solidFill>
                <a:schemeClr val="tx1">
                  <a:lumMod val="50000"/>
                </a:schemeClr>
              </a:solidFill>
              <a:latin typeface="Noto Sans CJK TC Medium" panose="020B0600000000000000" pitchFamily="34" charset="-120"/>
              <a:ea typeface="Noto Sans CJK TC Medium" panose="020B0600000000000000" pitchFamily="34" charset="-120"/>
            </a:endParaRPr>
          </a:p>
          <a:p>
            <a:pPr marL="285750" indent="-285750">
              <a:lnSpc>
                <a:spcPct val="150000"/>
              </a:lnSpc>
              <a:buFont typeface="Arial" panose="020B0604020202020204" pitchFamily="34" charset="0"/>
              <a:buChar cha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指紋辨識，虹膜辨識帶動行動支付的意願</a:t>
            </a:r>
            <a:endParaRPr lang="en-US" altLang="zh-TW" sz="1800" dirty="0">
              <a:latin typeface="Noto Sans CJK TC Medium" panose="020B0600000000000000" pitchFamily="34" charset="-120"/>
              <a:ea typeface="Noto Sans CJK TC Medium" panose="020B0600000000000000" pitchFamily="34" charset="-120"/>
            </a:endParaRPr>
          </a:p>
          <a:p>
            <a:pPr>
              <a:lnSpc>
                <a:spcPct val="150000"/>
              </a:lnSpc>
            </a:pPr>
            <a:r>
              <a:rPr lang="zh-TW" altLang="en-US" b="0" dirty="0">
                <a:latin typeface="Noto Sans CJK TC Medium" panose="020B0600000000000000" pitchFamily="34" charset="-120"/>
                <a:ea typeface="Noto Sans CJK TC Medium" panose="020B0600000000000000" pitchFamily="34" charset="-120"/>
              </a:rPr>
              <a:t>缺點</a:t>
            </a:r>
            <a:endParaRPr lang="en-US" altLang="zh-TW" b="0" dirty="0">
              <a:latin typeface="Noto Sans CJK TC Medium" panose="020B0600000000000000" pitchFamily="34" charset="-120"/>
              <a:ea typeface="Noto Sans CJK TC Medium" panose="020B0600000000000000" pitchFamily="34" charset="-120"/>
            </a:endParaRPr>
          </a:p>
          <a:p>
            <a:pPr marL="285750" lvl="0" indent="-285750" defTabSz="685800" fontAlgn="auto">
              <a:lnSpc>
                <a:spcPct val="150000"/>
              </a:lnSpc>
              <a:spcBef>
                <a:spcPts val="0"/>
              </a:spcBef>
              <a:spcAft>
                <a:spcPts val="0"/>
              </a:spcAft>
              <a:buClrTx/>
              <a:buFont typeface="Arial" panose="020B0604020202020204" pitchFamily="34" charset="0"/>
              <a:buChar char="•"/>
              <a:defRP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沒有做大電子支付的餅，銀行手續費利潤「反而更低」。</a:t>
            </a:r>
            <a:r>
              <a:rPr lang="en-US" altLang="zh-TW" sz="1800" b="0" dirty="0">
                <a:solidFill>
                  <a:schemeClr val="tx1">
                    <a:lumMod val="50000"/>
                  </a:schemeClr>
                </a:solidFill>
                <a:latin typeface="Noto Sans CJK TC Medium" panose="020B0600000000000000" pitchFamily="34" charset="-120"/>
                <a:ea typeface="Noto Sans CJK TC Medium" panose="020B0600000000000000" pitchFamily="34" charset="-120"/>
              </a:rPr>
              <a:t>(Apple pay)</a:t>
            </a:r>
          </a:p>
          <a:p>
            <a:pPr marL="285750" lvl="0" indent="-285750" defTabSz="685800" fontAlgn="auto">
              <a:lnSpc>
                <a:spcPct val="150000"/>
              </a:lnSpc>
              <a:spcBef>
                <a:spcPts val="0"/>
              </a:spcBef>
              <a:spcAft>
                <a:spcPts val="0"/>
              </a:spcAft>
              <a:buClrTx/>
              <a:buFont typeface="Arial" panose="020B0604020202020204" pitchFamily="34" charset="0"/>
              <a:buChar char="•"/>
              <a:defRP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全部銀行推出後，先開通銀行不斷祭出刷卡優惠。</a:t>
            </a:r>
            <a:endParaRPr lang="en-US" altLang="zh-TW" sz="1800" b="0" dirty="0">
              <a:solidFill>
                <a:schemeClr val="tx1">
                  <a:lumMod val="50000"/>
                </a:schemeClr>
              </a:solidFill>
              <a:latin typeface="Noto Sans CJK TC Medium" panose="020B0600000000000000" pitchFamily="34" charset="-120"/>
              <a:ea typeface="Noto Sans CJK TC Medium" panose="020B0600000000000000" pitchFamily="34" charset="-120"/>
            </a:endParaRPr>
          </a:p>
          <a:p>
            <a:pPr marL="285750" lvl="0" indent="-285750" defTabSz="685800" fontAlgn="auto">
              <a:lnSpc>
                <a:spcPct val="150000"/>
              </a:lnSpc>
              <a:spcBef>
                <a:spcPts val="0"/>
              </a:spcBef>
              <a:spcAft>
                <a:spcPts val="0"/>
              </a:spcAft>
              <a:buClrTx/>
              <a:buFont typeface="Arial" panose="020B0604020202020204" pitchFamily="34" charset="0"/>
              <a:buChar char="•"/>
              <a:defRPr/>
            </a:pPr>
            <a:r>
              <a:rPr lang="zh-TW" altLang="en-US" sz="1800" b="0" dirty="0">
                <a:solidFill>
                  <a:schemeClr val="tx1">
                    <a:lumMod val="50000"/>
                  </a:schemeClr>
                </a:solidFill>
                <a:latin typeface="Noto Sans CJK TC Medium" panose="020B0600000000000000" pitchFamily="34" charset="-120"/>
                <a:ea typeface="Noto Sans CJK TC Medium" panose="020B0600000000000000" pitchFamily="34" charset="-120"/>
              </a:rPr>
              <a:t>手機沒電無法使用，只能使用傳統信用卡</a:t>
            </a:r>
          </a:p>
          <a:p>
            <a:pPr lvl="1"/>
            <a:endParaRPr lang="zh-TW" altLang="en-US" dirty="0"/>
          </a:p>
        </p:txBody>
      </p:sp>
    </p:spTree>
    <p:extLst>
      <p:ext uri="{BB962C8B-B14F-4D97-AF65-F5344CB8AC3E}">
        <p14:creationId xmlns:p14="http://schemas.microsoft.com/office/powerpoint/2010/main" val="1677003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Taiwan</a:t>
            </a:r>
            <a:endParaRPr lang="zh-TW" altLang="en-US" dirty="0"/>
          </a:p>
        </p:txBody>
      </p:sp>
      <p:sp>
        <p:nvSpPr>
          <p:cNvPr id="3" name="內容版面配置區 2"/>
          <p:cNvSpPr>
            <a:spLocks noGrp="1"/>
          </p:cNvSpPr>
          <p:nvPr>
            <p:ph idx="1"/>
          </p:nvPr>
        </p:nvSpPr>
        <p:spPr>
          <a:xfrm>
            <a:off x="684213" y="1700215"/>
            <a:ext cx="7772400" cy="4548187"/>
          </a:xfrm>
        </p:spPr>
        <p:txBody>
          <a:bodyPr/>
          <a:lstStyle/>
          <a:p>
            <a:pPr>
              <a:lnSpc>
                <a:spcPct val="150000"/>
              </a:lnSpc>
            </a:pPr>
            <a:r>
              <a:rPr lang="zh-TW" altLang="en-US" sz="2200" b="0" dirty="0">
                <a:latin typeface="Noto Sans CJK TC Medium" panose="020B0600000000000000" pitchFamily="34" charset="-120"/>
                <a:ea typeface="Noto Sans CJK TC Medium" panose="020B0600000000000000" pitchFamily="34" charset="-120"/>
              </a:rPr>
              <a:t>金管會統計</a:t>
            </a:r>
            <a:r>
              <a:rPr lang="en-US" altLang="zh-TW" sz="2200" b="0" dirty="0">
                <a:latin typeface="Noto Sans CJK TC Medium" panose="020B0600000000000000" pitchFamily="34" charset="-120"/>
                <a:ea typeface="Noto Sans CJK TC Medium" panose="020B0600000000000000" pitchFamily="34" charset="-120"/>
              </a:rPr>
              <a:t>2015</a:t>
            </a:r>
            <a:r>
              <a:rPr lang="zh-TW" altLang="en-US" sz="2200" b="0" dirty="0">
                <a:latin typeface="Noto Sans CJK TC Medium" panose="020B0600000000000000" pitchFamily="34" charset="-120"/>
                <a:ea typeface="Noto Sans CJK TC Medium" panose="020B0600000000000000" pitchFamily="34" charset="-120"/>
              </a:rPr>
              <a:t>年包含行動支付在內的電子支付占整體消費額比例，台灣僅</a:t>
            </a:r>
            <a:r>
              <a:rPr lang="en-US" altLang="zh-TW" sz="2200" b="0" dirty="0">
                <a:latin typeface="Noto Sans CJK TC Medium" panose="020B0600000000000000" pitchFamily="34" charset="-120"/>
                <a:ea typeface="Noto Sans CJK TC Medium" panose="020B0600000000000000" pitchFamily="34" charset="-120"/>
              </a:rPr>
              <a:t>26%</a:t>
            </a:r>
            <a:r>
              <a:rPr lang="zh-TW" altLang="en-US" sz="2200" b="0" dirty="0">
                <a:latin typeface="Noto Sans CJK TC Medium" panose="020B0600000000000000" pitchFamily="34" charset="-120"/>
                <a:ea typeface="Noto Sans CJK TC Medium" panose="020B0600000000000000" pitchFamily="34" charset="-120"/>
              </a:rPr>
              <a:t>，遠低於南韓的</a:t>
            </a:r>
            <a:r>
              <a:rPr lang="en-US" altLang="zh-TW" sz="2200" b="0" dirty="0">
                <a:latin typeface="Noto Sans CJK TC Medium" panose="020B0600000000000000" pitchFamily="34" charset="-120"/>
                <a:ea typeface="Noto Sans CJK TC Medium" panose="020B0600000000000000" pitchFamily="34" charset="-120"/>
              </a:rPr>
              <a:t>77%</a:t>
            </a:r>
            <a:r>
              <a:rPr lang="zh-TW" altLang="en-US" sz="2200" b="0" dirty="0">
                <a:latin typeface="Noto Sans CJK TC Medium" panose="020B0600000000000000" pitchFamily="34" charset="-120"/>
                <a:ea typeface="Noto Sans CJK TC Medium" panose="020B0600000000000000" pitchFamily="34" charset="-120"/>
              </a:rPr>
              <a:t>、香港的</a:t>
            </a:r>
            <a:r>
              <a:rPr lang="en-US" altLang="zh-TW" sz="2200" b="0" dirty="0">
                <a:latin typeface="Noto Sans CJK TC Medium" panose="020B0600000000000000" pitchFamily="34" charset="-120"/>
                <a:ea typeface="Noto Sans CJK TC Medium" panose="020B0600000000000000" pitchFamily="34" charset="-120"/>
              </a:rPr>
              <a:t>65%</a:t>
            </a:r>
            <a:r>
              <a:rPr lang="zh-TW" altLang="en-US" sz="2200" b="0" dirty="0">
                <a:latin typeface="Noto Sans CJK TC Medium" panose="020B0600000000000000" pitchFamily="34" charset="-120"/>
                <a:ea typeface="Noto Sans CJK TC Medium" panose="020B0600000000000000" pitchFamily="34" charset="-120"/>
              </a:rPr>
              <a:t>、中國大陸的</a:t>
            </a:r>
            <a:r>
              <a:rPr lang="en-US" altLang="zh-TW" sz="2200" b="0" dirty="0">
                <a:latin typeface="Noto Sans CJK TC Medium" panose="020B0600000000000000" pitchFamily="34" charset="-120"/>
                <a:ea typeface="Noto Sans CJK TC Medium" panose="020B0600000000000000" pitchFamily="34" charset="-120"/>
              </a:rPr>
              <a:t>56%</a:t>
            </a:r>
            <a:r>
              <a:rPr lang="zh-TW" altLang="en-US" sz="2200" b="0" dirty="0">
                <a:latin typeface="Noto Sans CJK TC Medium" panose="020B0600000000000000" pitchFamily="34" charset="-120"/>
                <a:ea typeface="Noto Sans CJK TC Medium" panose="020B0600000000000000" pitchFamily="34" charset="-120"/>
              </a:rPr>
              <a:t>。</a:t>
            </a:r>
            <a:endParaRPr lang="en-US" altLang="zh-TW" sz="2200" b="0" dirty="0">
              <a:latin typeface="Noto Sans CJK TC Medium" panose="020B0600000000000000" pitchFamily="34" charset="-120"/>
              <a:ea typeface="Noto Sans CJK TC Medium" panose="020B0600000000000000" pitchFamily="34" charset="-120"/>
            </a:endParaRPr>
          </a:p>
          <a:p>
            <a:pPr>
              <a:lnSpc>
                <a:spcPct val="150000"/>
              </a:lnSpc>
            </a:pPr>
            <a:r>
              <a:rPr lang="zh-TW" altLang="en-US" sz="2200" b="0" dirty="0">
                <a:latin typeface="Noto Sans CJK TC Medium" panose="020B0600000000000000" pitchFamily="34" charset="-120"/>
                <a:ea typeface="Noto Sans CJK TC Medium" panose="020B0600000000000000" pitchFamily="34" charset="-120"/>
              </a:rPr>
              <a:t>蘋果</a:t>
            </a:r>
            <a:r>
              <a:rPr lang="en-US" altLang="zh-TW" sz="2200" b="0" dirty="0">
                <a:latin typeface="Noto Sans CJK TC Medium" panose="020B0600000000000000" pitchFamily="34" charset="-120"/>
                <a:ea typeface="Noto Sans CJK TC Medium" panose="020B0600000000000000" pitchFamily="34" charset="-120"/>
              </a:rPr>
              <a:t>Apple Pay</a:t>
            </a:r>
            <a:r>
              <a:rPr lang="zh-TW" altLang="en-US" sz="2200" b="0" dirty="0">
                <a:latin typeface="Noto Sans CJK TC Medium" panose="020B0600000000000000" pitchFamily="34" charset="-120"/>
                <a:ea typeface="Noto Sans CJK TC Medium" panose="020B0600000000000000" pitchFamily="34" charset="-120"/>
              </a:rPr>
              <a:t>來台才兩天，綁定的信用卡卡數高達</a:t>
            </a:r>
            <a:r>
              <a:rPr lang="en-US" altLang="zh-TW" sz="2200" b="0" dirty="0">
                <a:latin typeface="Noto Sans CJK TC Medium" panose="020B0600000000000000" pitchFamily="34" charset="-120"/>
                <a:ea typeface="Noto Sans CJK TC Medium" panose="020B0600000000000000" pitchFamily="34" charset="-120"/>
              </a:rPr>
              <a:t>41.5</a:t>
            </a:r>
            <a:r>
              <a:rPr lang="zh-TW" altLang="en-US" sz="2200" b="0" dirty="0">
                <a:latin typeface="Noto Sans CJK TC Medium" panose="020B0600000000000000" pitchFamily="34" charset="-120"/>
                <a:ea typeface="Noto Sans CJK TC Medium" panose="020B0600000000000000" pitchFamily="34" charset="-120"/>
              </a:rPr>
              <a:t>萬張</a:t>
            </a:r>
            <a:endParaRPr lang="en-US" altLang="zh-TW" sz="2200" b="0" dirty="0">
              <a:latin typeface="Noto Sans CJK TC Medium" panose="020B0600000000000000" pitchFamily="34" charset="-120"/>
              <a:ea typeface="Noto Sans CJK TC Medium" panose="020B0600000000000000" pitchFamily="34" charset="-120"/>
            </a:endParaRPr>
          </a:p>
          <a:p>
            <a:pPr>
              <a:lnSpc>
                <a:spcPct val="150000"/>
              </a:lnSpc>
            </a:pPr>
            <a:r>
              <a:rPr lang="zh-TW" altLang="en-US" sz="2200" b="0" dirty="0">
                <a:latin typeface="Noto Sans CJK TC Medium" panose="020B0600000000000000" pitchFamily="34" charset="-120"/>
                <a:ea typeface="Noto Sans CJK TC Medium" panose="020B0600000000000000" pitchFamily="34" charset="-120"/>
              </a:rPr>
              <a:t>台灣行動支付公司的</a:t>
            </a:r>
            <a:r>
              <a:rPr lang="en-US" altLang="zh-TW" sz="2200" b="0" dirty="0">
                <a:latin typeface="Noto Sans CJK TC Medium" panose="020B0600000000000000" pitchFamily="34" charset="-120"/>
                <a:ea typeface="Noto Sans CJK TC Medium" panose="020B0600000000000000" pitchFamily="34" charset="-120"/>
              </a:rPr>
              <a:t>T wallet+</a:t>
            </a:r>
            <a:r>
              <a:rPr lang="zh-TW" altLang="en-US" sz="2200" b="0" dirty="0">
                <a:latin typeface="Noto Sans CJK TC Medium" panose="020B0600000000000000" pitchFamily="34" charset="-120"/>
                <a:ea typeface="Noto Sans CJK TC Medium" panose="020B0600000000000000" pitchFamily="34" charset="-120"/>
              </a:rPr>
              <a:t>，推出七個月綁定卡數才</a:t>
            </a:r>
            <a:r>
              <a:rPr lang="en-US" altLang="zh-TW" sz="2200" b="0" dirty="0">
                <a:latin typeface="Noto Sans CJK TC Medium" panose="020B0600000000000000" pitchFamily="34" charset="-120"/>
                <a:ea typeface="Noto Sans CJK TC Medium" panose="020B0600000000000000" pitchFamily="34" charset="-120"/>
              </a:rPr>
              <a:t>3.3</a:t>
            </a:r>
            <a:r>
              <a:rPr lang="zh-TW" altLang="en-US" sz="2200" b="0" dirty="0">
                <a:latin typeface="Noto Sans CJK TC Medium" panose="020B0600000000000000" pitchFamily="34" charset="-120"/>
                <a:ea typeface="Noto Sans CJK TC Medium" panose="020B0600000000000000" pitchFamily="34" charset="-120"/>
              </a:rPr>
              <a:t>萬張</a:t>
            </a:r>
            <a:endParaRPr lang="en-US" altLang="zh-TW" sz="2200" b="0" dirty="0">
              <a:latin typeface="Noto Sans CJK TC Medium" panose="020B0600000000000000" pitchFamily="34" charset="-120"/>
              <a:ea typeface="Noto Sans CJK TC Medium" panose="020B0600000000000000" pitchFamily="34" charset="-120"/>
            </a:endParaRPr>
          </a:p>
          <a:p>
            <a:pPr>
              <a:lnSpc>
                <a:spcPct val="150000"/>
              </a:lnSpc>
            </a:pPr>
            <a:r>
              <a:rPr lang="en-US" altLang="zh-TW" sz="2200" b="0" dirty="0">
                <a:latin typeface="Noto Sans CJK TC Medium" panose="020B0600000000000000" pitchFamily="34" charset="-120"/>
                <a:ea typeface="Noto Sans CJK TC Medium" panose="020B0600000000000000" pitchFamily="34" charset="-120"/>
              </a:rPr>
              <a:t>Samsung pay</a:t>
            </a:r>
            <a:r>
              <a:rPr lang="zh-TW" altLang="en-US" sz="2200" b="0" dirty="0">
                <a:latin typeface="Noto Sans CJK TC Medium" panose="020B0600000000000000" pitchFamily="34" charset="-120"/>
                <a:ea typeface="Noto Sans CJK TC Medium" panose="020B0600000000000000" pitchFamily="34" charset="-120"/>
              </a:rPr>
              <a:t>、</a:t>
            </a:r>
            <a:r>
              <a:rPr lang="en-US" altLang="zh-TW" sz="2000" dirty="0"/>
              <a:t> Android Pay</a:t>
            </a:r>
            <a:r>
              <a:rPr lang="en-US" altLang="zh-TW" sz="2200" b="0" dirty="0">
                <a:latin typeface="Noto Sans CJK TC Medium" panose="020B0600000000000000" pitchFamily="34" charset="-120"/>
                <a:ea typeface="Noto Sans CJK TC Medium" panose="020B0600000000000000" pitchFamily="34" charset="-120"/>
              </a:rPr>
              <a:t> </a:t>
            </a:r>
            <a:r>
              <a:rPr lang="zh-TW" altLang="en-US" sz="2200" b="0" dirty="0">
                <a:latin typeface="Noto Sans CJK TC Medium" panose="020B0600000000000000" pitchFamily="34" charset="-120"/>
                <a:ea typeface="Noto Sans CJK TC Medium" panose="020B0600000000000000" pitchFamily="34" charset="-120"/>
              </a:rPr>
              <a:t>預計</a:t>
            </a:r>
            <a:r>
              <a:rPr lang="en-US" altLang="zh-TW" sz="2200" b="0" dirty="0">
                <a:latin typeface="Noto Sans CJK TC Medium" panose="020B0600000000000000" pitchFamily="34" charset="-120"/>
                <a:ea typeface="Noto Sans CJK TC Medium" panose="020B0600000000000000" pitchFamily="34" charset="-120"/>
              </a:rPr>
              <a:t>5</a:t>
            </a:r>
            <a:r>
              <a:rPr lang="zh-TW" altLang="en-US" sz="2200" b="0" dirty="0">
                <a:latin typeface="Noto Sans CJK TC Medium" panose="020B0600000000000000" pitchFamily="34" charset="-120"/>
                <a:ea typeface="Noto Sans CJK TC Medium" panose="020B0600000000000000" pitchFamily="34" charset="-120"/>
              </a:rPr>
              <a:t>月上市</a:t>
            </a:r>
            <a:endParaRPr lang="en-US" altLang="zh-TW" sz="2200" b="0" dirty="0">
              <a:latin typeface="Noto Sans CJK TC Medium" panose="020B0600000000000000" pitchFamily="34" charset="-120"/>
              <a:ea typeface="Noto Sans CJK TC Medium" panose="020B0600000000000000" pitchFamily="34" charset="-120"/>
            </a:endParaRPr>
          </a:p>
          <a:p>
            <a:pPr marL="0" indent="0">
              <a:buNone/>
            </a:pPr>
            <a:endParaRPr lang="en-US" altLang="zh-TW" sz="2200" b="0" dirty="0">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2054424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CHINA</a:t>
            </a:r>
            <a:endParaRPr lang="zh-TW" altLang="en-US" dirty="0"/>
          </a:p>
        </p:txBody>
      </p:sp>
      <p:pic>
        <p:nvPicPr>
          <p:cNvPr id="1026" name="Picture 2" descr="https://i2.read01.com/uploads/0G1XhGul6C.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9142"/>
          <a:stretch/>
        </p:blipFill>
        <p:spPr bwMode="auto">
          <a:xfrm>
            <a:off x="809724" y="1498639"/>
            <a:ext cx="7233264" cy="444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37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JAPAN</a:t>
            </a:r>
            <a:endParaRPr lang="zh-TW" altLang="en-US" b="0"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p:txBody>
          <a:bodyPr/>
          <a:lstStyle/>
          <a:p>
            <a:pPr>
              <a:lnSpc>
                <a:spcPct val="200000"/>
              </a:lnSpc>
            </a:pPr>
            <a:r>
              <a:rPr lang="zh-TW" altLang="en-US" b="0" dirty="0">
                <a:latin typeface="Noto Sans CJK TC Medium" panose="020B0600000000000000" pitchFamily="34" charset="-120"/>
                <a:ea typeface="Noto Sans CJK TC Medium" panose="020B0600000000000000" pitchFamily="34" charset="-120"/>
              </a:rPr>
              <a:t>日本的感應支付標準自成一格，走的是 </a:t>
            </a:r>
            <a:r>
              <a:rPr lang="en-US" altLang="zh-TW" b="0" dirty="0">
                <a:latin typeface="Noto Sans CJK TC Medium" panose="020B0600000000000000" pitchFamily="34" charset="-120"/>
                <a:ea typeface="Noto Sans CJK TC Medium" panose="020B0600000000000000" pitchFamily="34" charset="-120"/>
              </a:rPr>
              <a:t>Sony </a:t>
            </a:r>
            <a:r>
              <a:rPr lang="zh-TW" altLang="en-US" b="0" dirty="0">
                <a:latin typeface="Noto Sans CJK TC Medium" panose="020B0600000000000000" pitchFamily="34" charset="-120"/>
                <a:ea typeface="Noto Sans CJK TC Medium" panose="020B0600000000000000" pitchFamily="34" charset="-120"/>
              </a:rPr>
              <a:t>開發的 </a:t>
            </a:r>
            <a:r>
              <a:rPr lang="en-US" altLang="zh-TW" b="0" dirty="0" err="1">
                <a:latin typeface="Noto Sans CJK TC Medium" panose="020B0600000000000000" pitchFamily="34" charset="-120"/>
                <a:ea typeface="Noto Sans CJK TC Medium" panose="020B0600000000000000" pitchFamily="34" charset="-120"/>
              </a:rPr>
              <a:t>FeliCa</a:t>
            </a:r>
            <a:r>
              <a:rPr lang="en-US" altLang="zh-TW" b="0" dirty="0">
                <a:latin typeface="Noto Sans CJK TC Medium" panose="020B0600000000000000" pitchFamily="34" charset="-120"/>
                <a:ea typeface="Noto Sans CJK TC Medium" panose="020B0600000000000000" pitchFamily="34" charset="-120"/>
              </a:rPr>
              <a:t> IC</a:t>
            </a:r>
            <a:r>
              <a:rPr lang="zh-TW" altLang="en-US" b="0" dirty="0">
                <a:latin typeface="Noto Sans CJK TC Medium" panose="020B0600000000000000" pitchFamily="34" charset="-120"/>
                <a:ea typeface="Noto Sans CJK TC Medium" panose="020B0600000000000000" pitchFamily="34" charset="-120"/>
              </a:rPr>
              <a:t>卡通信技術，又稱為「</a:t>
            </a:r>
            <a:r>
              <a:rPr lang="en-US" altLang="zh-TW" b="0" dirty="0">
                <a:latin typeface="Noto Sans CJK TC Medium" panose="020B0600000000000000" pitchFamily="34" charset="-120"/>
                <a:ea typeface="Noto Sans CJK TC Medium" panose="020B0600000000000000" pitchFamily="34" charset="-120"/>
              </a:rPr>
              <a:t>NFC-F</a:t>
            </a:r>
            <a:r>
              <a:rPr lang="zh-TW" altLang="en-US" b="0" dirty="0">
                <a:latin typeface="Noto Sans CJK TC Medium" panose="020B0600000000000000" pitchFamily="34" charset="-120"/>
                <a:ea typeface="Noto Sans CJK TC Medium" panose="020B0600000000000000" pitchFamily="34" charset="-120"/>
              </a:rPr>
              <a:t>」</a:t>
            </a:r>
            <a:endParaRPr lang="en-US" altLang="zh-TW" b="0" dirty="0">
              <a:latin typeface="Noto Sans CJK TC Medium" panose="020B0600000000000000" pitchFamily="34" charset="-120"/>
              <a:ea typeface="Noto Sans CJK TC Medium" panose="020B0600000000000000" pitchFamily="34" charset="-120"/>
            </a:endParaRPr>
          </a:p>
          <a:p>
            <a:pPr>
              <a:lnSpc>
                <a:spcPct val="200000"/>
              </a:lnSpc>
            </a:pPr>
            <a:r>
              <a:rPr lang="en-US" altLang="zh-TW" b="0" dirty="0">
                <a:latin typeface="Noto Sans CJK TC Medium" panose="020B0600000000000000" pitchFamily="34" charset="-120"/>
                <a:ea typeface="Noto Sans CJK TC Medium" panose="020B0600000000000000" pitchFamily="34" charset="-120"/>
              </a:rPr>
              <a:t>iPhone 7</a:t>
            </a:r>
            <a:r>
              <a:rPr lang="zh-TW" altLang="en-US" b="0" dirty="0">
                <a:latin typeface="Noto Sans CJK TC Medium" panose="020B0600000000000000" pitchFamily="34" charset="-120"/>
                <a:ea typeface="Noto Sans CJK TC Medium" panose="020B0600000000000000" pitchFamily="34" charset="-120"/>
              </a:rPr>
              <a:t>上加入</a:t>
            </a:r>
            <a:r>
              <a:rPr lang="en-US" altLang="zh-TW" b="0" dirty="0" err="1">
                <a:latin typeface="Noto Sans CJK TC Medium" panose="020B0600000000000000" pitchFamily="34" charset="-120"/>
                <a:ea typeface="Noto Sans CJK TC Medium" panose="020B0600000000000000" pitchFamily="34" charset="-120"/>
              </a:rPr>
              <a:t>FeliCa</a:t>
            </a:r>
            <a:r>
              <a:rPr lang="zh-TW" altLang="en-US" b="0" dirty="0">
                <a:latin typeface="Noto Sans CJK TC Medium" panose="020B0600000000000000" pitchFamily="34" charset="-120"/>
                <a:ea typeface="Noto Sans CJK TC Medium" panose="020B0600000000000000" pitchFamily="34" charset="-120"/>
              </a:rPr>
              <a:t>標準</a:t>
            </a:r>
            <a:r>
              <a:rPr lang="en-US" altLang="zh-TW" b="0" dirty="0">
                <a:latin typeface="Noto Sans CJK TC Medium" panose="020B0600000000000000" pitchFamily="34" charset="-120"/>
                <a:ea typeface="Noto Sans CJK TC Medium" panose="020B0600000000000000" pitchFamily="34" charset="-120"/>
              </a:rPr>
              <a:t>(NFC Type F)</a:t>
            </a:r>
          </a:p>
          <a:p>
            <a:pPr>
              <a:lnSpc>
                <a:spcPct val="200000"/>
              </a:lnSpc>
            </a:pPr>
            <a:r>
              <a:rPr lang="en-US" altLang="zh-TW" b="0" dirty="0">
                <a:latin typeface="Noto Sans CJK TC Medium" panose="020B0600000000000000" pitchFamily="34" charset="-120"/>
                <a:ea typeface="Noto Sans CJK TC Medium" panose="020B0600000000000000" pitchFamily="34" charset="-120"/>
              </a:rPr>
              <a:t>2015</a:t>
            </a:r>
            <a:r>
              <a:rPr lang="zh-TW" altLang="en-US" b="0" dirty="0">
                <a:latin typeface="Noto Sans CJK TC Medium" panose="020B0600000000000000" pitchFamily="34" charset="-120"/>
                <a:ea typeface="Noto Sans CJK TC Medium" panose="020B0600000000000000" pitchFamily="34" charset="-120"/>
              </a:rPr>
              <a:t>年時，行動支付占大約</a:t>
            </a:r>
            <a:r>
              <a:rPr lang="en-US" altLang="zh-TW" b="0" dirty="0">
                <a:latin typeface="Noto Sans CJK TC Medium" panose="020B0600000000000000" pitchFamily="34" charset="-120"/>
                <a:ea typeface="Noto Sans CJK TC Medium" panose="020B0600000000000000" pitchFamily="34" charset="-120"/>
              </a:rPr>
              <a:t>25%</a:t>
            </a:r>
            <a:endParaRPr lang="zh-TW" altLang="en-US" b="0" dirty="0">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2245399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Korea</a:t>
            </a:r>
            <a:endParaRPr lang="zh-TW" altLang="en-US" b="0"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p:txBody>
          <a:bodyPr/>
          <a:lstStyle/>
          <a:p>
            <a:pPr>
              <a:lnSpc>
                <a:spcPct val="200000"/>
              </a:lnSpc>
            </a:pPr>
            <a:r>
              <a:rPr lang="zh-TW" altLang="en-US" b="0" dirty="0">
                <a:latin typeface="Noto Sans CJK TC Medium" panose="020B0600000000000000" pitchFamily="34" charset="-120"/>
                <a:ea typeface="Noto Sans CJK TC Medium" panose="020B0600000000000000" pitchFamily="34" charset="-120"/>
              </a:rPr>
              <a:t>在</a:t>
            </a:r>
            <a:r>
              <a:rPr lang="en-US" altLang="zh-TW" b="0" dirty="0">
                <a:latin typeface="Noto Sans CJK TC Medium" panose="020B0600000000000000" pitchFamily="34" charset="-120"/>
                <a:ea typeface="Noto Sans CJK TC Medium" panose="020B0600000000000000" pitchFamily="34" charset="-120"/>
              </a:rPr>
              <a:t>Samsung Pay</a:t>
            </a:r>
            <a:r>
              <a:rPr lang="zh-TW" altLang="en-US" b="0" dirty="0">
                <a:latin typeface="Noto Sans CJK TC Medium" panose="020B0600000000000000" pitchFamily="34" charset="-120"/>
                <a:ea typeface="Noto Sans CJK TC Medium" panose="020B0600000000000000" pitchFamily="34" charset="-120"/>
              </a:rPr>
              <a:t>上線一周年後，更累積創下突破 </a:t>
            </a:r>
            <a:r>
              <a:rPr lang="en-US" altLang="zh-TW" b="0" dirty="0">
                <a:latin typeface="Noto Sans CJK TC Medium" panose="020B0600000000000000" pitchFamily="34" charset="-120"/>
                <a:ea typeface="Noto Sans CJK TC Medium" panose="020B0600000000000000" pitchFamily="34" charset="-120"/>
              </a:rPr>
              <a:t>2 </a:t>
            </a:r>
            <a:r>
              <a:rPr lang="zh-TW" altLang="en-US" b="0" dirty="0">
                <a:latin typeface="Noto Sans CJK TC Medium" panose="020B0600000000000000" pitchFamily="34" charset="-120"/>
                <a:ea typeface="Noto Sans CJK TC Medium" panose="020B0600000000000000" pitchFamily="34" charset="-120"/>
              </a:rPr>
              <a:t>兆韓元的交易金額，占當地線上支付的</a:t>
            </a:r>
            <a:r>
              <a:rPr lang="en-US" altLang="zh-TW" b="0" dirty="0">
                <a:latin typeface="Noto Sans CJK TC Medium" panose="020B0600000000000000" pitchFamily="34" charset="-120"/>
                <a:ea typeface="Noto Sans CJK TC Medium" panose="020B0600000000000000" pitchFamily="34" charset="-120"/>
              </a:rPr>
              <a:t>25%</a:t>
            </a:r>
            <a:r>
              <a:rPr lang="zh-TW" altLang="en-US" b="0" dirty="0">
                <a:latin typeface="Noto Sans CJK TC Medium" panose="020B0600000000000000" pitchFamily="34" charset="-120"/>
                <a:ea typeface="Noto Sans CJK TC Medium" panose="020B0600000000000000" pitchFamily="34" charset="-120"/>
              </a:rPr>
              <a:t>。</a:t>
            </a:r>
            <a:endParaRPr lang="en-US" altLang="zh-TW" b="0" dirty="0">
              <a:latin typeface="Noto Sans CJK TC Medium" panose="020B0600000000000000" pitchFamily="34" charset="-120"/>
              <a:ea typeface="Noto Sans CJK TC Medium" panose="020B0600000000000000" pitchFamily="34" charset="-120"/>
            </a:endParaRPr>
          </a:p>
          <a:p>
            <a:pPr>
              <a:lnSpc>
                <a:spcPct val="200000"/>
              </a:lnSpc>
            </a:pPr>
            <a:r>
              <a:rPr lang="zh-TW" altLang="en-US" b="0" dirty="0">
                <a:latin typeface="Noto Sans CJK TC Medium" panose="020B0600000000000000" pitchFamily="34" charset="-120"/>
                <a:ea typeface="Noto Sans CJK TC Medium" panose="020B0600000000000000" pitchFamily="34" charset="-120"/>
              </a:rPr>
              <a:t>韓國銀行</a:t>
            </a:r>
            <a:r>
              <a:rPr lang="en-US" altLang="zh-TW" b="0" dirty="0">
                <a:latin typeface="Noto Sans CJK TC Medium" panose="020B0600000000000000" pitchFamily="34" charset="-120"/>
                <a:ea typeface="Noto Sans CJK TC Medium" panose="020B0600000000000000" pitchFamily="34" charset="-120"/>
              </a:rPr>
              <a:t>2016</a:t>
            </a:r>
            <a:r>
              <a:rPr lang="zh-TW" altLang="en-US" b="0" dirty="0">
                <a:latin typeface="Noto Sans CJK TC Medium" panose="020B0600000000000000" pitchFamily="34" charset="-120"/>
                <a:ea typeface="Noto Sans CJK TC Medium" panose="020B0600000000000000" pitchFamily="34" charset="-120"/>
              </a:rPr>
              <a:t>年</a:t>
            </a:r>
            <a:r>
              <a:rPr lang="en-US" altLang="zh-TW" b="0" dirty="0">
                <a:latin typeface="Noto Sans CJK TC Medium" panose="020B0600000000000000" pitchFamily="34" charset="-120"/>
                <a:ea typeface="Noto Sans CJK TC Medium" panose="020B0600000000000000" pitchFamily="34" charset="-120"/>
              </a:rPr>
              <a:t>11</a:t>
            </a:r>
            <a:r>
              <a:rPr lang="zh-TW" altLang="en-US" b="0" dirty="0">
                <a:latin typeface="Noto Sans CJK TC Medium" panose="020B0600000000000000" pitchFamily="34" charset="-120"/>
                <a:ea typeface="Noto Sans CJK TC Medium" panose="020B0600000000000000" pitchFamily="34" charset="-120"/>
              </a:rPr>
              <a:t>月公布的「新種電子支付服務統計」顯示，</a:t>
            </a:r>
            <a:r>
              <a:rPr lang="en-US" altLang="zh-TW" b="0" dirty="0">
                <a:latin typeface="Noto Sans CJK TC Medium" panose="020B0600000000000000" pitchFamily="34" charset="-120"/>
                <a:ea typeface="Noto Sans CJK TC Medium" panose="020B0600000000000000" pitchFamily="34" charset="-120"/>
              </a:rPr>
              <a:t>2016</a:t>
            </a:r>
            <a:r>
              <a:rPr lang="zh-TW" altLang="en-US" b="0" dirty="0">
                <a:latin typeface="Noto Sans CJK TC Medium" panose="020B0600000000000000" pitchFamily="34" charset="-120"/>
                <a:ea typeface="Noto Sans CJK TC Medium" panose="020B0600000000000000" pitchFamily="34" charset="-120"/>
              </a:rPr>
              <a:t>第二季每日平均</a:t>
            </a:r>
            <a:r>
              <a:rPr lang="en-US" altLang="zh-TW" b="0" dirty="0">
                <a:latin typeface="Noto Sans CJK TC Medium" panose="020B0600000000000000" pitchFamily="34" charset="-120"/>
                <a:ea typeface="Noto Sans CJK TC Medium" panose="020B0600000000000000" pitchFamily="34" charset="-120"/>
              </a:rPr>
              <a:t>207</a:t>
            </a:r>
            <a:r>
              <a:rPr lang="zh-TW" altLang="en-US" b="0" dirty="0">
                <a:latin typeface="Noto Sans CJK TC Medium" panose="020B0600000000000000" pitchFamily="34" charset="-120"/>
                <a:ea typeface="Noto Sans CJK TC Medium" panose="020B0600000000000000" pitchFamily="34" charset="-120"/>
              </a:rPr>
              <a:t>億韓元</a:t>
            </a:r>
            <a:endParaRPr lang="en-US" altLang="zh-TW" b="0" dirty="0">
              <a:latin typeface="Noto Sans CJK TC Medium" panose="020B0600000000000000" pitchFamily="34" charset="-120"/>
              <a:ea typeface="Noto Sans CJK TC Medium" panose="020B0600000000000000" pitchFamily="34" charset="-120"/>
            </a:endParaRPr>
          </a:p>
          <a:p>
            <a:endParaRPr lang="en-US" altLang="zh-TW" dirty="0"/>
          </a:p>
        </p:txBody>
      </p:sp>
    </p:spTree>
    <p:extLst>
      <p:ext uri="{BB962C8B-B14F-4D97-AF65-F5344CB8AC3E}">
        <p14:creationId xmlns:p14="http://schemas.microsoft.com/office/powerpoint/2010/main" val="1157328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latin typeface="Noto Sans CJK TC Medium" panose="020B0600000000000000" pitchFamily="34" charset="-120"/>
                <a:ea typeface="Noto Sans CJK TC Medium" panose="020B0600000000000000" pitchFamily="34" charset="-120"/>
              </a:rPr>
              <a:t>USA</a:t>
            </a:r>
            <a:endParaRPr lang="zh-TW" altLang="en-US" b="0" dirty="0">
              <a:latin typeface="Noto Sans CJK TC Medium" panose="020B0600000000000000" pitchFamily="34" charset="-120"/>
              <a:ea typeface="Noto Sans CJK TC Medium" panose="020B0600000000000000" pitchFamily="34" charset="-120"/>
            </a:endParaRPr>
          </a:p>
        </p:txBody>
      </p:sp>
      <p:sp>
        <p:nvSpPr>
          <p:cNvPr id="8" name="內容版面配置區 7"/>
          <p:cNvSpPr>
            <a:spLocks noGrp="1"/>
          </p:cNvSpPr>
          <p:nvPr>
            <p:ph idx="1"/>
          </p:nvPr>
        </p:nvSpPr>
        <p:spPr>
          <a:xfrm>
            <a:off x="684213" y="1700216"/>
            <a:ext cx="7772400" cy="4164556"/>
          </a:xfrm>
        </p:spPr>
        <p:txBody>
          <a:bodyPr/>
          <a:lstStyle/>
          <a:p>
            <a:pPr>
              <a:lnSpc>
                <a:spcPct val="200000"/>
              </a:lnSpc>
            </a:pPr>
            <a:r>
              <a:rPr lang="zh-TW" altLang="en-US" b="0" dirty="0">
                <a:latin typeface="Noto Sans CJK TC Medium" panose="020B0600000000000000" pitchFamily="34" charset="-120"/>
                <a:ea typeface="Noto Sans CJK TC Medium" panose="020B0600000000000000" pitchFamily="34" charset="-120"/>
              </a:rPr>
              <a:t>據</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紐約時報</a:t>
            </a:r>
            <a:r>
              <a:rPr lang="en-US" altLang="zh-TW" b="0" dirty="0">
                <a:latin typeface="Noto Sans CJK TC Medium" panose="020B0600000000000000" pitchFamily="34" charset="-120"/>
                <a:ea typeface="Noto Sans CJK TC Medium" panose="020B0600000000000000" pitchFamily="34" charset="-120"/>
              </a:rPr>
              <a:t>》</a:t>
            </a:r>
            <a:r>
              <a:rPr lang="zh-TW" altLang="en-US" b="0" dirty="0">
                <a:latin typeface="Noto Sans CJK TC Medium" panose="020B0600000000000000" pitchFamily="34" charset="-120"/>
                <a:ea typeface="Noto Sans CJK TC Medium" panose="020B0600000000000000" pitchFamily="34" charset="-120"/>
              </a:rPr>
              <a:t>報導，美國</a:t>
            </a:r>
            <a:r>
              <a:rPr lang="en-US" altLang="zh-TW" b="0" dirty="0">
                <a:latin typeface="Noto Sans CJK TC Medium" panose="020B0600000000000000" pitchFamily="34" charset="-120"/>
                <a:ea typeface="Noto Sans CJK TC Medium" panose="020B0600000000000000" pitchFamily="34" charset="-120"/>
              </a:rPr>
              <a:t>2015</a:t>
            </a:r>
            <a:r>
              <a:rPr lang="zh-TW" altLang="en-US" b="0" dirty="0">
                <a:latin typeface="Noto Sans CJK TC Medium" panose="020B0600000000000000" pitchFamily="34" charset="-120"/>
                <a:ea typeface="Noto Sans CJK TC Medium" panose="020B0600000000000000" pitchFamily="34" charset="-120"/>
              </a:rPr>
              <a:t>年手機支付的交易額在傳統零售消費的占比僅為</a:t>
            </a:r>
            <a:r>
              <a:rPr lang="en-US" altLang="zh-TW" b="0" dirty="0">
                <a:latin typeface="Noto Sans CJK TC Medium" panose="020B0600000000000000" pitchFamily="34" charset="-120"/>
                <a:ea typeface="Noto Sans CJK TC Medium" panose="020B0600000000000000" pitchFamily="34" charset="-120"/>
              </a:rPr>
              <a:t>0.2%</a:t>
            </a:r>
            <a:r>
              <a:rPr lang="zh-TW" altLang="en-US" b="0" dirty="0">
                <a:latin typeface="Noto Sans CJK TC Medium" panose="020B0600000000000000" pitchFamily="34" charset="-120"/>
                <a:ea typeface="Noto Sans CJK TC Medium" panose="020B0600000000000000" pitchFamily="34" charset="-120"/>
              </a:rPr>
              <a:t>。</a:t>
            </a:r>
            <a:endParaRPr lang="en-US" altLang="zh-TW" b="0" dirty="0">
              <a:latin typeface="Noto Sans CJK TC Medium" panose="020B0600000000000000" pitchFamily="34" charset="-120"/>
              <a:ea typeface="Noto Sans CJK TC Medium" panose="020B0600000000000000" pitchFamily="34" charset="-120"/>
            </a:endParaRPr>
          </a:p>
          <a:p>
            <a:pPr>
              <a:lnSpc>
                <a:spcPct val="200000"/>
              </a:lnSpc>
            </a:pPr>
            <a:r>
              <a:rPr lang="zh-TW" altLang="en-US" b="0" dirty="0">
                <a:latin typeface="Noto Sans CJK TC Medium" panose="020B0600000000000000" pitchFamily="34" charset="-120"/>
                <a:ea typeface="Noto Sans CJK TC Medium" panose="020B0600000000000000" pitchFamily="34" charset="-120"/>
              </a:rPr>
              <a:t>在美國的各大連鎖超市，基本上看不到消費者用手機進行支付，吃飯、看電影消費者也都是刷卡</a:t>
            </a:r>
          </a:p>
        </p:txBody>
      </p:sp>
    </p:spTree>
    <p:extLst>
      <p:ext uri="{BB962C8B-B14F-4D97-AF65-F5344CB8AC3E}">
        <p14:creationId xmlns:p14="http://schemas.microsoft.com/office/powerpoint/2010/main" val="1111892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pic>
        <p:nvPicPr>
          <p:cNvPr id="1026" name="Picture 2" descr="https://img.technews.tw/wp-content/uploads/2017/03/15171605/visa-glass-payment-3.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063491" y="5267679"/>
            <a:ext cx="1656080" cy="10800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technews.tw/wp-content/uploads/2017/03/15171609/visa-glass-payment-4-e1489569381623.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571" y="5236811"/>
            <a:ext cx="1821180" cy="111092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879139" y="1607670"/>
            <a:ext cx="7995920" cy="378565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zh-TW" altLang="en-US" sz="2400" dirty="0">
                <a:solidFill>
                  <a:srgbClr val="000099"/>
                </a:solidFill>
                <a:latin typeface="Noto Sans CJK TC Medium" panose="020B0600000000000000" pitchFamily="34" charset="-120"/>
                <a:ea typeface="Noto Sans CJK TC Medium" panose="020B0600000000000000" pitchFamily="34" charset="-120"/>
              </a:rPr>
              <a:t>能應用到其他支付方式   例如</a:t>
            </a:r>
            <a:r>
              <a:rPr kumimoji="1" lang="en-US" altLang="zh-TW" sz="2400" dirty="0">
                <a:solidFill>
                  <a:srgbClr val="000099"/>
                </a:solidFill>
                <a:latin typeface="Noto Sans CJK TC Medium" panose="020B0600000000000000" pitchFamily="34" charset="-120"/>
                <a:ea typeface="Noto Sans CJK TC Medium" panose="020B0600000000000000" pitchFamily="34" charset="-120"/>
              </a:rPr>
              <a:t>:</a:t>
            </a:r>
            <a:r>
              <a:rPr kumimoji="1" lang="zh-TW" altLang="en-US" sz="2400" dirty="0">
                <a:solidFill>
                  <a:srgbClr val="000099"/>
                </a:solidFill>
                <a:latin typeface="Noto Sans CJK TC Medium" panose="020B0600000000000000" pitchFamily="34" charset="-120"/>
                <a:ea typeface="Noto Sans CJK TC Medium" panose="020B0600000000000000" pitchFamily="34" charset="-120"/>
              </a:rPr>
              <a:t>汽車、</a:t>
            </a:r>
            <a:r>
              <a:rPr kumimoji="1" lang="zh-TW" altLang="en-US" sz="2400">
                <a:solidFill>
                  <a:srgbClr val="000099"/>
                </a:solidFill>
                <a:latin typeface="Noto Sans CJK TC Medium" panose="020B0600000000000000" pitchFamily="34" charset="-120"/>
                <a:ea typeface="Noto Sans CJK TC Medium" panose="020B0600000000000000" pitchFamily="34" charset="-120"/>
              </a:rPr>
              <a:t>機車。</a:t>
            </a:r>
            <a:endParaRPr kumimoji="1" lang="en-US" altLang="zh-TW" sz="2400" dirty="0">
              <a:solidFill>
                <a:srgbClr val="000099"/>
              </a:solidFill>
              <a:latin typeface="Noto Sans CJK TC Medium" panose="020B0600000000000000" pitchFamily="34" charset="-120"/>
              <a:ea typeface="Noto Sans CJK TC Medium" panose="020B0600000000000000" pitchFamily="34" charset="-120"/>
            </a:endParaRPr>
          </a:p>
          <a:p>
            <a:pPr marL="285750" indent="-285750">
              <a:lnSpc>
                <a:spcPct val="200000"/>
              </a:lnSpc>
              <a:buFont typeface="Arial" panose="020B0604020202020204" pitchFamily="34" charset="0"/>
              <a:buChar char="•"/>
            </a:pPr>
            <a:r>
              <a:rPr kumimoji="1" lang="zh-TW" altLang="en-US" sz="2400" dirty="0">
                <a:solidFill>
                  <a:srgbClr val="000099"/>
                </a:solidFill>
                <a:latin typeface="Noto Sans CJK TC Medium" panose="020B0600000000000000" pitchFamily="34" charset="-120"/>
                <a:ea typeface="Noto Sans CJK TC Medium" panose="020B0600000000000000" pitchFamily="34" charset="-120"/>
              </a:rPr>
              <a:t>藉由這些數位支付，更多人有機會儲蓄並參與投資。</a:t>
            </a:r>
            <a:endParaRPr kumimoji="1" lang="en-US" altLang="zh-TW" sz="2400" dirty="0">
              <a:solidFill>
                <a:srgbClr val="000099"/>
              </a:solidFill>
              <a:latin typeface="Noto Sans CJK TC Medium" panose="020B0600000000000000" pitchFamily="34" charset="-120"/>
              <a:ea typeface="Noto Sans CJK TC Medium" panose="020B0600000000000000" pitchFamily="34" charset="-120"/>
            </a:endParaRPr>
          </a:p>
          <a:p>
            <a:pPr marL="285750" indent="-285750">
              <a:lnSpc>
                <a:spcPct val="200000"/>
              </a:lnSpc>
              <a:buFont typeface="Arial" panose="020B0604020202020204" pitchFamily="34" charset="0"/>
              <a:buChar char="•"/>
            </a:pPr>
            <a:r>
              <a:rPr kumimoji="1" lang="zh-TW" altLang="en-US" sz="2400" dirty="0">
                <a:solidFill>
                  <a:srgbClr val="000099"/>
                </a:solidFill>
                <a:latin typeface="Noto Sans CJK TC Medium" panose="020B0600000000000000" pitchFamily="34" charset="-120"/>
                <a:ea typeface="Noto Sans CJK TC Medium" panose="020B0600000000000000" pitchFamily="34" charset="-120"/>
              </a:rPr>
              <a:t>行動支付平台所生成的大數據有助於建立信用評分歷史記錄。</a:t>
            </a:r>
            <a:endParaRPr kumimoji="1" lang="en-US" altLang="zh-TW" sz="2400" dirty="0">
              <a:solidFill>
                <a:srgbClr val="000099"/>
              </a:solidFill>
              <a:latin typeface="Noto Sans CJK TC Medium" panose="020B0600000000000000" pitchFamily="34" charset="-120"/>
              <a:ea typeface="Noto Sans CJK TC Medium" panose="020B0600000000000000" pitchFamily="34" charset="-120"/>
            </a:endParaRPr>
          </a:p>
          <a:p>
            <a:pPr marL="285750" indent="-285750">
              <a:lnSpc>
                <a:spcPct val="200000"/>
              </a:lnSpc>
              <a:buFont typeface="Arial" panose="020B0604020202020204" pitchFamily="34" charset="0"/>
              <a:buChar char="•"/>
            </a:pPr>
            <a:r>
              <a:rPr kumimoji="1" lang="zh-TW" altLang="en-US" sz="2400" dirty="0">
                <a:solidFill>
                  <a:srgbClr val="000099"/>
                </a:solidFill>
                <a:latin typeface="Noto Sans CJK TC Medium" panose="020B0600000000000000" pitchFamily="34" charset="-120"/>
                <a:ea typeface="Noto Sans CJK TC Medium" panose="020B0600000000000000" pitchFamily="34" charset="-120"/>
              </a:rPr>
              <a:t>消費者對支付條件產生信任，為行動支付的考驗之一。</a:t>
            </a:r>
            <a:endParaRPr kumimoji="1" lang="en-US" altLang="zh-TW" sz="2400" dirty="0">
              <a:solidFill>
                <a:srgbClr val="000099"/>
              </a:solidFill>
              <a:latin typeface="Noto Sans CJK TC Medium" panose="020B0600000000000000" pitchFamily="34" charset="-120"/>
              <a:ea typeface="Noto Sans CJK TC Medium" panose="020B0600000000000000" pitchFamily="34" charset="-120"/>
            </a:endParaRPr>
          </a:p>
        </p:txBody>
      </p:sp>
    </p:spTree>
    <p:extLst>
      <p:ext uri="{BB962C8B-B14F-4D97-AF65-F5344CB8AC3E}">
        <p14:creationId xmlns:p14="http://schemas.microsoft.com/office/powerpoint/2010/main" val="181020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Noto Sans CJK TC Medium" panose="020B0600000000000000" pitchFamily="34" charset="-120"/>
                <a:ea typeface="Noto Sans CJK TC Medium" panose="020B0600000000000000" pitchFamily="34" charset="-120"/>
              </a:rPr>
              <a:t>Principle</a:t>
            </a:r>
            <a:endParaRPr lang="zh-TW" altLang="en-US" dirty="0">
              <a:latin typeface="Noto Sans CJK TC Medium" panose="020B0600000000000000" pitchFamily="34" charset="-120"/>
              <a:ea typeface="Noto Sans CJK TC Medium" panose="020B0600000000000000" pitchFamily="34" charset="-120"/>
            </a:endParaRPr>
          </a:p>
        </p:txBody>
      </p:sp>
      <p:sp>
        <p:nvSpPr>
          <p:cNvPr id="3" name="內容版面配置區 2"/>
          <p:cNvSpPr>
            <a:spLocks noGrp="1"/>
          </p:cNvSpPr>
          <p:nvPr>
            <p:ph idx="1"/>
          </p:nvPr>
        </p:nvSpPr>
        <p:spPr>
          <a:xfrm>
            <a:off x="684213" y="1700215"/>
            <a:ext cx="7941994" cy="1924334"/>
          </a:xfrm>
        </p:spPr>
        <p:txBody>
          <a:bodyPr/>
          <a:lstStyle/>
          <a:p>
            <a:pPr>
              <a:lnSpc>
                <a:spcPct val="150000"/>
              </a:lnSpc>
            </a:pPr>
            <a:r>
              <a:rPr lang="zh-TW" altLang="en-US" b="0" dirty="0">
                <a:latin typeface="Noto Sans CJK TC Medium" panose="020B0600000000000000" pitchFamily="34" charset="-120"/>
                <a:ea typeface="Noto Sans CJK TC Medium" panose="020B0600000000000000" pitchFamily="34" charset="-120"/>
              </a:rPr>
              <a:t>與 </a:t>
            </a:r>
            <a:r>
              <a:rPr lang="en-US" altLang="zh-TW" b="0" dirty="0">
                <a:latin typeface="Noto Sans CJK TC Medium" panose="020B0600000000000000" pitchFamily="34" charset="-120"/>
                <a:ea typeface="Noto Sans CJK TC Medium" panose="020B0600000000000000" pitchFamily="34" charset="-120"/>
              </a:rPr>
              <a:t>RFID </a:t>
            </a:r>
            <a:r>
              <a:rPr lang="zh-TW" altLang="en-US" b="0" dirty="0">
                <a:latin typeface="Noto Sans CJK TC Medium" panose="020B0600000000000000" pitchFamily="34" charset="-120"/>
                <a:ea typeface="Noto Sans CJK TC Medium" panose="020B0600000000000000" pitchFamily="34" charset="-120"/>
              </a:rPr>
              <a:t>標準</a:t>
            </a:r>
            <a:r>
              <a:rPr lang="en-US" altLang="zh-TW" b="0" dirty="0">
                <a:latin typeface="Noto Sans CJK TC Medium" panose="020B0600000000000000" pitchFamily="34" charset="-120"/>
                <a:ea typeface="Noto Sans CJK TC Medium" panose="020B0600000000000000" pitchFamily="34" charset="-120"/>
              </a:rPr>
              <a:t>14443 </a:t>
            </a:r>
            <a:r>
              <a:rPr lang="zh-TW" altLang="en-US" b="0" dirty="0">
                <a:latin typeface="Noto Sans CJK TC Medium" panose="020B0600000000000000" pitchFamily="34" charset="-120"/>
                <a:ea typeface="Noto Sans CJK TC Medium" panose="020B0600000000000000" pitchFamily="34" charset="-120"/>
              </a:rPr>
              <a:t>及 </a:t>
            </a:r>
            <a:r>
              <a:rPr lang="en-US" altLang="zh-TW" b="0" dirty="0" err="1">
                <a:latin typeface="Noto Sans CJK TC Medium" panose="020B0600000000000000" pitchFamily="34" charset="-120"/>
                <a:ea typeface="Noto Sans CJK TC Medium" panose="020B0600000000000000" pitchFamily="34" charset="-120"/>
              </a:rPr>
              <a:t>FeliCa</a:t>
            </a:r>
            <a:r>
              <a:rPr lang="en-US" altLang="zh-TW" b="0" dirty="0">
                <a:latin typeface="Noto Sans CJK TC Medium" panose="020B0600000000000000" pitchFamily="34" charset="-120"/>
                <a:ea typeface="Noto Sans CJK TC Medium" panose="020B0600000000000000" pitchFamily="34" charset="-120"/>
              </a:rPr>
              <a:t> </a:t>
            </a:r>
            <a:r>
              <a:rPr lang="zh-TW" altLang="en-US" b="0" dirty="0">
                <a:latin typeface="Noto Sans CJK TC Medium" panose="020B0600000000000000" pitchFamily="34" charset="-120"/>
                <a:ea typeface="Noto Sans CJK TC Medium" panose="020B0600000000000000" pitchFamily="34" charset="-120"/>
              </a:rPr>
              <a:t>相似，</a:t>
            </a:r>
            <a:r>
              <a:rPr lang="en-US" altLang="zh-TW" b="0" dirty="0">
                <a:latin typeface="Noto Sans CJK TC Medium" panose="020B0600000000000000" pitchFamily="34" charset="-120"/>
                <a:ea typeface="Noto Sans CJK TC Medium" panose="020B0600000000000000" pitchFamily="34" charset="-120"/>
              </a:rPr>
              <a:t>NFC </a:t>
            </a:r>
            <a:r>
              <a:rPr lang="zh-TW" altLang="en-US" b="0" dirty="0">
                <a:latin typeface="Noto Sans CJK TC Medium" panose="020B0600000000000000" pitchFamily="34" charset="-120"/>
                <a:ea typeface="Noto Sans CJK TC Medium" panose="020B0600000000000000" pitchFamily="34" charset="-120"/>
              </a:rPr>
              <a:t>使用感應耦合</a:t>
            </a:r>
          </a:p>
          <a:p>
            <a:pPr>
              <a:lnSpc>
                <a:spcPct val="150000"/>
              </a:lnSpc>
            </a:pPr>
            <a:r>
              <a:rPr lang="zh-TW" altLang="en-US" b="0" dirty="0">
                <a:latin typeface="Noto Sans CJK TC Medium" panose="020B0600000000000000" pitchFamily="34" charset="-120"/>
                <a:ea typeface="Noto Sans CJK TC Medium" panose="020B0600000000000000" pitchFamily="34" charset="-120"/>
              </a:rPr>
              <a:t>類似變壓器的原理，</a:t>
            </a:r>
            <a:r>
              <a:rPr lang="en-US" altLang="zh-TW" b="0" dirty="0">
                <a:latin typeface="Noto Sans CJK TC Medium" panose="020B0600000000000000" pitchFamily="34" charset="-120"/>
                <a:ea typeface="Noto Sans CJK TC Medium" panose="020B0600000000000000" pitchFamily="34" charset="-120"/>
              </a:rPr>
              <a:t>NFC </a:t>
            </a:r>
            <a:r>
              <a:rPr lang="zh-TW" altLang="en-US" b="0" dirty="0">
                <a:latin typeface="Noto Sans CJK TC Medium" panose="020B0600000000000000" pitchFamily="34" charset="-120"/>
                <a:ea typeface="Noto Sans CJK TC Medium" panose="020B0600000000000000" pitchFamily="34" charset="-120"/>
              </a:rPr>
              <a:t>利用兩個導電線圈的磁場以耦合查詢設備與收聽設備</a:t>
            </a:r>
          </a:p>
        </p:txBody>
      </p:sp>
      <p:pic>
        <p:nvPicPr>
          <p:cNvPr id="5" name="圖片 4"/>
          <p:cNvPicPr>
            <a:picLocks noChangeAspect="1"/>
          </p:cNvPicPr>
          <p:nvPr/>
        </p:nvPicPr>
        <p:blipFill rotWithShape="1">
          <a:blip r:embed="rId3"/>
          <a:srcRect l="8741" t="36065" r="14661" b="21713"/>
          <a:stretch/>
        </p:blipFill>
        <p:spPr>
          <a:xfrm>
            <a:off x="568324" y="3741414"/>
            <a:ext cx="7604125" cy="2357761"/>
          </a:xfrm>
          <a:prstGeom prst="rect">
            <a:avLst/>
          </a:prstGeom>
        </p:spPr>
      </p:pic>
    </p:spTree>
    <p:extLst>
      <p:ext uri="{BB962C8B-B14F-4D97-AF65-F5344CB8AC3E}">
        <p14:creationId xmlns:p14="http://schemas.microsoft.com/office/powerpoint/2010/main" val="260840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LiHei Pro" panose="020B0500000000000000" pitchFamily="34" charset="-120"/>
                <a:ea typeface="LiHei Pro" panose="020B0500000000000000" pitchFamily="34" charset="-120"/>
              </a:rPr>
              <a:t>Property</a:t>
            </a:r>
            <a:endParaRPr lang="zh-TW" altLang="en-US" dirty="0"/>
          </a:p>
        </p:txBody>
      </p:sp>
      <p:sp>
        <p:nvSpPr>
          <p:cNvPr id="3" name="內容版面配置區 2"/>
          <p:cNvSpPr>
            <a:spLocks noGrp="1"/>
          </p:cNvSpPr>
          <p:nvPr>
            <p:ph idx="1"/>
          </p:nvPr>
        </p:nvSpPr>
        <p:spPr>
          <a:xfrm>
            <a:off x="684213" y="1545979"/>
            <a:ext cx="8459787" cy="4548187"/>
          </a:xfrm>
        </p:spPr>
        <p:txBody>
          <a:bodyPr/>
          <a:lstStyle/>
          <a:p>
            <a:pPr>
              <a:lnSpc>
                <a:spcPct val="150000"/>
              </a:lnSpc>
            </a:pPr>
            <a:r>
              <a:rPr lang="zh-TW" altLang="en-US" dirty="0">
                <a:latin typeface="Noto Sans CJK TC Medium" panose="020B0600000000000000" pitchFamily="34" charset="-120"/>
                <a:ea typeface="Noto Sans CJK TC Medium" panose="020B0600000000000000" pitchFamily="34" charset="-120"/>
              </a:rPr>
              <a:t>近場通訊</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Near Field Communication</a:t>
            </a:r>
            <a:r>
              <a:rPr lang="zh-TW" altLang="en-US" b="0" dirty="0">
                <a:latin typeface="Noto Sans CJK TC Medium" panose="020B0600000000000000" pitchFamily="34" charset="-120"/>
                <a:ea typeface="Noto Sans CJK TC Medium" panose="020B0600000000000000" pitchFamily="34" charset="-120"/>
              </a:rPr>
              <a:t>，</a:t>
            </a:r>
            <a:r>
              <a:rPr lang="en-US" altLang="zh-TW" b="0" dirty="0">
                <a:latin typeface="Noto Sans CJK TC Medium" panose="020B0600000000000000" pitchFamily="34" charset="-120"/>
                <a:ea typeface="Noto Sans CJK TC Medium" panose="020B0600000000000000" pitchFamily="34" charset="-120"/>
              </a:rPr>
              <a:t>NFC</a:t>
            </a:r>
            <a:r>
              <a:rPr lang="zh-TW" altLang="en-US" b="0" dirty="0">
                <a:latin typeface="Noto Sans CJK TC Medium" panose="020B0600000000000000" pitchFamily="34" charset="-120"/>
                <a:ea typeface="Noto Sans CJK TC Medium" panose="020B0600000000000000" pitchFamily="34" charset="-120"/>
              </a:rPr>
              <a:t>）</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b="0" dirty="0">
                <a:latin typeface="Noto Sans CJK TC Medium" panose="020B0600000000000000" pitchFamily="34" charset="-120"/>
                <a:ea typeface="Noto Sans CJK TC Medium" panose="020B0600000000000000" pitchFamily="34" charset="-120"/>
              </a:rPr>
              <a:t>短距離的高頻無線通訊技術</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dirty="0">
                <a:latin typeface="Noto Sans CJK TC Medium" panose="020B0600000000000000" pitchFamily="34" charset="-120"/>
                <a:ea typeface="Noto Sans CJK TC Medium" panose="020B0600000000000000" pitchFamily="34" charset="-120"/>
              </a:rPr>
              <a:t>工作範圍</a:t>
            </a:r>
            <a:r>
              <a:rPr lang="en-US" altLang="zh-TW" dirty="0">
                <a:latin typeface="Noto Sans CJK TC Medium" panose="020B0600000000000000" pitchFamily="34" charset="-120"/>
                <a:ea typeface="Noto Sans CJK TC Medium" panose="020B0600000000000000" pitchFamily="34" charset="-120"/>
              </a:rPr>
              <a:t>:10cm</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b="0" dirty="0">
                <a:latin typeface="Noto Sans CJK TC Medium" panose="020B0600000000000000" pitchFamily="34" charset="-120"/>
                <a:ea typeface="Noto Sans CJK TC Medium" panose="020B0600000000000000" pitchFamily="34" charset="-120"/>
              </a:rPr>
              <a:t>非接觸式點對點資料傳輸</a:t>
            </a:r>
            <a:endParaRPr lang="en-US" altLang="zh-TW" b="0"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dirty="0">
                <a:latin typeface="Noto Sans CJK TC Medium" panose="020B0600000000000000" pitchFamily="34" charset="-120"/>
                <a:ea typeface="Noto Sans CJK TC Medium" panose="020B0600000000000000" pitchFamily="34" charset="-120"/>
              </a:rPr>
              <a:t>通信模式</a:t>
            </a:r>
            <a:r>
              <a:rPr lang="en-US" altLang="zh-TW" dirty="0">
                <a:latin typeface="Noto Sans CJK TC Medium" panose="020B0600000000000000" pitchFamily="34" charset="-120"/>
                <a:ea typeface="Noto Sans CJK TC Medium" panose="020B0600000000000000" pitchFamily="34" charset="-120"/>
              </a:rPr>
              <a:t>:</a:t>
            </a:r>
            <a:r>
              <a:rPr lang="zh-TW" altLang="en-US" dirty="0">
                <a:latin typeface="Noto Sans CJK TC Medium" panose="020B0600000000000000" pitchFamily="34" charset="-120"/>
                <a:ea typeface="Noto Sans CJK TC Medium" panose="020B0600000000000000" pitchFamily="34" charset="-120"/>
              </a:rPr>
              <a:t>採用主動和被動兩種模式</a:t>
            </a:r>
            <a:endParaRPr lang="en-US" altLang="zh-TW" dirty="0">
              <a:latin typeface="Noto Sans CJK TC Medium" panose="020B0600000000000000" pitchFamily="34" charset="-120"/>
              <a:ea typeface="Noto Sans CJK TC Medium" panose="020B0600000000000000" pitchFamily="34" charset="-120"/>
            </a:endParaRPr>
          </a:p>
          <a:p>
            <a:pPr lvl="1">
              <a:lnSpc>
                <a:spcPct val="150000"/>
              </a:lnSpc>
            </a:pPr>
            <a:r>
              <a:rPr lang="en-US" altLang="zh-TW" dirty="0">
                <a:latin typeface="Noto Sans CJK TC Medium" panose="020B0600000000000000" pitchFamily="34" charset="-120"/>
                <a:ea typeface="Noto Sans CJK TC Medium" panose="020B0600000000000000" pitchFamily="34" charset="-120"/>
              </a:rPr>
              <a:t>NFC </a:t>
            </a:r>
            <a:r>
              <a:rPr lang="zh-TW" altLang="en-US" dirty="0">
                <a:latin typeface="Noto Sans CJK TC Medium" panose="020B0600000000000000" pitchFamily="34" charset="-120"/>
                <a:ea typeface="Noto Sans CJK TC Medium" panose="020B0600000000000000" pitchFamily="34" charset="-120"/>
              </a:rPr>
              <a:t>工作在以 </a:t>
            </a:r>
            <a:r>
              <a:rPr lang="en-US" altLang="zh-TW" dirty="0">
                <a:latin typeface="Noto Sans CJK TC Medium" panose="020B0600000000000000" pitchFamily="34" charset="-120"/>
                <a:ea typeface="Noto Sans CJK TC Medium" panose="020B0600000000000000" pitchFamily="34" charset="-120"/>
              </a:rPr>
              <a:t>13.56 MHz </a:t>
            </a:r>
            <a:r>
              <a:rPr lang="zh-TW" altLang="en-US" dirty="0">
                <a:latin typeface="Noto Sans CJK TC Medium" panose="020B0600000000000000" pitchFamily="34" charset="-120"/>
                <a:ea typeface="Noto Sans CJK TC Medium" panose="020B0600000000000000" pitchFamily="34" charset="-120"/>
              </a:rPr>
              <a:t>為中心的頻段</a:t>
            </a:r>
            <a:endParaRPr lang="en-US" altLang="zh-TW" dirty="0">
              <a:latin typeface="Noto Sans CJK TC Medium" panose="020B0600000000000000" pitchFamily="34" charset="-120"/>
              <a:ea typeface="Noto Sans CJK TC Medium" panose="020B0600000000000000" pitchFamily="34" charset="-120"/>
            </a:endParaRPr>
          </a:p>
          <a:p>
            <a:pPr lvl="1">
              <a:lnSpc>
                <a:spcPct val="150000"/>
              </a:lnSpc>
            </a:pPr>
            <a:r>
              <a:rPr lang="zh-TW" altLang="en-US" dirty="0">
                <a:latin typeface="Noto Sans CJK TC Medium" panose="020B0600000000000000" pitchFamily="34" charset="-120"/>
                <a:ea typeface="Noto Sans CJK TC Medium" panose="020B0600000000000000" pitchFamily="34" charset="-120"/>
              </a:rPr>
              <a:t>傳輸速率可分為</a:t>
            </a:r>
            <a:r>
              <a:rPr lang="en-US" altLang="zh-TW" dirty="0">
                <a:latin typeface="Noto Sans CJK TC Medium" panose="020B0600000000000000" pitchFamily="34" charset="-120"/>
                <a:ea typeface="Noto Sans CJK TC Medium" panose="020B0600000000000000" pitchFamily="34" charset="-120"/>
              </a:rPr>
              <a:t>106kbts/212kbts/424kbts</a:t>
            </a:r>
            <a:r>
              <a:rPr lang="zh-TW" altLang="en-US" dirty="0">
                <a:latin typeface="Noto Sans CJK TC Medium" panose="020B0600000000000000" pitchFamily="34" charset="-120"/>
                <a:ea typeface="Noto Sans CJK TC Medium" panose="020B0600000000000000" pitchFamily="34" charset="-120"/>
              </a:rPr>
              <a:t>三種</a:t>
            </a:r>
          </a:p>
        </p:txBody>
      </p:sp>
    </p:spTree>
    <p:extLst>
      <p:ext uri="{BB962C8B-B14F-4D97-AF65-F5344CB8AC3E}">
        <p14:creationId xmlns:p14="http://schemas.microsoft.com/office/powerpoint/2010/main" val="154637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Noto Sans CJK TC Medium" panose="020B0600000000000000" pitchFamily="34" charset="-120"/>
                <a:ea typeface="Noto Sans CJK TC Medium" panose="020B0600000000000000" pitchFamily="34" charset="-120"/>
              </a:rPr>
              <a:t>通信模式</a:t>
            </a:r>
            <a:endParaRPr lang="zh-TW" altLang="en-US" dirty="0"/>
          </a:p>
        </p:txBody>
      </p:sp>
      <p:sp>
        <p:nvSpPr>
          <p:cNvPr id="3" name="內容版面配置區 2"/>
          <p:cNvSpPr>
            <a:spLocks noGrp="1"/>
          </p:cNvSpPr>
          <p:nvPr>
            <p:ph idx="1"/>
          </p:nvPr>
        </p:nvSpPr>
        <p:spPr>
          <a:xfrm>
            <a:off x="685801" y="1555241"/>
            <a:ext cx="7772400" cy="1289470"/>
          </a:xfrm>
        </p:spPr>
        <p:txBody>
          <a:bodyPr/>
          <a:lstStyle/>
          <a:p>
            <a:r>
              <a:rPr lang="zh-TW" altLang="en-US" b="0" dirty="0">
                <a:latin typeface="Noto Sans CJK TC Medium" panose="020B0600000000000000" pitchFamily="34" charset="-120"/>
                <a:ea typeface="Noto Sans CJK TC Medium" panose="020B0600000000000000" pitchFamily="34" charset="-120"/>
              </a:rPr>
              <a:t>主動模式</a:t>
            </a:r>
            <a:endParaRPr lang="en-US" altLang="zh-TW" b="0" dirty="0">
              <a:latin typeface="Noto Sans CJK TC Medium" panose="020B0600000000000000" pitchFamily="34" charset="-120"/>
              <a:ea typeface="Noto Sans CJK TC Medium" panose="020B0600000000000000" pitchFamily="34" charset="-120"/>
            </a:endParaRPr>
          </a:p>
          <a:p>
            <a:pPr lvl="1"/>
            <a:r>
              <a:rPr lang="zh-TW" altLang="en-US" dirty="0">
                <a:latin typeface="Noto Sans CJK TC Medium" panose="020B0600000000000000" pitchFamily="34" charset="-120"/>
                <a:ea typeface="Noto Sans CJK TC Medium" panose="020B0600000000000000" pitchFamily="34" charset="-120"/>
              </a:rPr>
              <a:t>向另一台設備發送數據時，都必須產生自己的射頻場</a:t>
            </a:r>
            <a:endParaRPr lang="en-US" altLang="zh-TW" dirty="0">
              <a:latin typeface="Noto Sans CJK TC Medium" panose="020B0600000000000000" pitchFamily="34" charset="-120"/>
              <a:ea typeface="Noto Sans CJK TC Medium" panose="020B0600000000000000" pitchFamily="34" charset="-120"/>
            </a:endParaRPr>
          </a:p>
          <a:p>
            <a:pPr lvl="1"/>
            <a:r>
              <a:rPr lang="zh-TW" altLang="en-US" dirty="0">
                <a:latin typeface="Noto Sans CJK TC Medium" panose="020B0600000000000000" pitchFamily="34" charset="-120"/>
                <a:ea typeface="Noto Sans CJK TC Medium" panose="020B0600000000000000" pitchFamily="34" charset="-120"/>
              </a:rPr>
              <a:t>對等網絡通信的標準模式</a:t>
            </a:r>
            <a:endParaRPr lang="en-US" altLang="zh-TW" dirty="0">
              <a:latin typeface="Noto Sans CJK TC Medium" panose="020B0600000000000000" pitchFamily="34" charset="-120"/>
              <a:ea typeface="Noto Sans CJK TC Medium" panose="020B0600000000000000" pitchFamily="34" charset="-120"/>
            </a:endParaRP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grpSp>
        <p:nvGrpSpPr>
          <p:cNvPr id="4" name="群組 3"/>
          <p:cNvGrpSpPr/>
          <p:nvPr/>
        </p:nvGrpSpPr>
        <p:grpSpPr>
          <a:xfrm>
            <a:off x="685801" y="3048908"/>
            <a:ext cx="7975721" cy="3150237"/>
            <a:chOff x="311970" y="3264061"/>
            <a:chExt cx="7975721" cy="3150237"/>
          </a:xfrm>
        </p:grpSpPr>
        <p:sp>
          <p:nvSpPr>
            <p:cNvPr id="53" name="矩形 52"/>
            <p:cNvSpPr/>
            <p:nvPr/>
          </p:nvSpPr>
          <p:spPr>
            <a:xfrm>
              <a:off x="311970" y="3264061"/>
              <a:ext cx="7871331" cy="31502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506070" y="3485089"/>
              <a:ext cx="978946" cy="688489"/>
            </a:xfrm>
            <a:prstGeom prst="rect">
              <a:avLst/>
            </a:prstGeom>
            <a:solidFill>
              <a:srgbClr val="FF99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發起者</a:t>
              </a:r>
            </a:p>
          </p:txBody>
        </p:sp>
        <p:sp>
          <p:nvSpPr>
            <p:cNvPr id="7" name="矩形 6"/>
            <p:cNvSpPr/>
            <p:nvPr/>
          </p:nvSpPr>
          <p:spPr>
            <a:xfrm>
              <a:off x="1506070" y="5044948"/>
              <a:ext cx="978946" cy="688489"/>
            </a:xfrm>
            <a:prstGeom prst="rect">
              <a:avLst/>
            </a:prstGeom>
            <a:solidFill>
              <a:srgbClr val="FF99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發起者</a:t>
              </a:r>
            </a:p>
          </p:txBody>
        </p:sp>
        <p:cxnSp>
          <p:nvCxnSpPr>
            <p:cNvPr id="8" name="直線單箭頭接點 7"/>
            <p:cNvCxnSpPr>
              <a:cxnSpLocks/>
            </p:cNvCxnSpPr>
            <p:nvPr/>
          </p:nvCxnSpPr>
          <p:spPr>
            <a:xfrm>
              <a:off x="2592593" y="3829333"/>
              <a:ext cx="3151991" cy="0"/>
            </a:xfrm>
            <a:prstGeom prst="straightConnector1">
              <a:avLst/>
            </a:prstGeom>
            <a:ln w="57150" cap="flat" cmpd="sng" algn="ctr">
              <a:solidFill>
                <a:srgbClr val="0086EA"/>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2" name="矩形 11"/>
            <p:cNvSpPr/>
            <p:nvPr/>
          </p:nvSpPr>
          <p:spPr>
            <a:xfrm>
              <a:off x="5907292" y="3485088"/>
              <a:ext cx="1106693" cy="688489"/>
            </a:xfrm>
            <a:prstGeom prst="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目標設備</a:t>
              </a:r>
            </a:p>
          </p:txBody>
        </p:sp>
        <p:sp>
          <p:nvSpPr>
            <p:cNvPr id="14" name="矩形 13"/>
            <p:cNvSpPr/>
            <p:nvPr/>
          </p:nvSpPr>
          <p:spPr>
            <a:xfrm>
              <a:off x="5907291" y="5044948"/>
              <a:ext cx="1106693" cy="688489"/>
            </a:xfrm>
            <a:prstGeom prst="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目標設備</a:t>
              </a:r>
            </a:p>
          </p:txBody>
        </p:sp>
        <p:cxnSp>
          <p:nvCxnSpPr>
            <p:cNvPr id="20" name="直線單箭頭接點 19"/>
            <p:cNvCxnSpPr>
              <a:cxnSpLocks/>
            </p:cNvCxnSpPr>
            <p:nvPr/>
          </p:nvCxnSpPr>
          <p:spPr>
            <a:xfrm flipH="1">
              <a:off x="2592593" y="5410707"/>
              <a:ext cx="3151991" cy="0"/>
            </a:xfrm>
            <a:prstGeom prst="straightConnector1">
              <a:avLst/>
            </a:prstGeom>
            <a:ln w="57150" cap="flat" cmpd="sng" algn="ctr">
              <a:solidFill>
                <a:srgbClr val="0086EA"/>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3" name="文字方塊 12"/>
            <p:cNvSpPr txBox="1"/>
            <p:nvPr/>
          </p:nvSpPr>
          <p:spPr>
            <a:xfrm>
              <a:off x="311970" y="3679115"/>
              <a:ext cx="978945"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22" name="文字方塊 21"/>
            <p:cNvSpPr txBox="1"/>
            <p:nvPr/>
          </p:nvSpPr>
          <p:spPr>
            <a:xfrm>
              <a:off x="311971" y="5226041"/>
              <a:ext cx="899338"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23" name="文字方塊 22"/>
            <p:cNvSpPr txBox="1"/>
            <p:nvPr/>
          </p:nvSpPr>
          <p:spPr>
            <a:xfrm>
              <a:off x="7308746" y="5195687"/>
              <a:ext cx="978945"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24" name="文字方塊 23"/>
            <p:cNvSpPr txBox="1"/>
            <p:nvPr/>
          </p:nvSpPr>
          <p:spPr>
            <a:xfrm>
              <a:off x="685801" y="6044966"/>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為數字處理供電</a:t>
              </a:r>
            </a:p>
          </p:txBody>
        </p:sp>
        <p:sp>
          <p:nvSpPr>
            <p:cNvPr id="25" name="文字方塊 24"/>
            <p:cNvSpPr txBox="1"/>
            <p:nvPr/>
          </p:nvSpPr>
          <p:spPr>
            <a:xfrm>
              <a:off x="6148009" y="5920209"/>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供電以產生</a:t>
              </a: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RF</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場</a:t>
              </a:r>
            </a:p>
          </p:txBody>
        </p:sp>
        <p:sp>
          <p:nvSpPr>
            <p:cNvPr id="26" name="文字方塊 25"/>
            <p:cNvSpPr txBox="1"/>
            <p:nvPr/>
          </p:nvSpPr>
          <p:spPr>
            <a:xfrm>
              <a:off x="688491" y="4433536"/>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供電以產生</a:t>
              </a: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RF</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場</a:t>
              </a:r>
            </a:p>
          </p:txBody>
        </p:sp>
        <p:sp>
          <p:nvSpPr>
            <p:cNvPr id="27" name="文字方塊 26"/>
            <p:cNvSpPr txBox="1"/>
            <p:nvPr/>
          </p:nvSpPr>
          <p:spPr>
            <a:xfrm>
              <a:off x="3135667" y="4040920"/>
              <a:ext cx="2269709" cy="646331"/>
            </a:xfrm>
            <a:prstGeom prst="rect">
              <a:avLst/>
            </a:prstGeom>
            <a:noFill/>
          </p:spPr>
          <p:txBody>
            <a:bodyPr wrap="square" rtlCol="0">
              <a:spAutoFit/>
            </a:bodyPr>
            <a:lstStyle/>
            <a:p>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1.</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發起者按照選定的</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    傳輸速度開始通信</a:t>
              </a:r>
            </a:p>
          </p:txBody>
        </p:sp>
        <p:sp>
          <p:nvSpPr>
            <p:cNvPr id="28" name="文字方塊 27"/>
            <p:cNvSpPr txBox="1"/>
            <p:nvPr/>
          </p:nvSpPr>
          <p:spPr>
            <a:xfrm>
              <a:off x="7293699" y="3660805"/>
              <a:ext cx="978945"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29" name="文字方塊 28"/>
            <p:cNvSpPr txBox="1"/>
            <p:nvPr/>
          </p:nvSpPr>
          <p:spPr>
            <a:xfrm>
              <a:off x="3141719" y="5668683"/>
              <a:ext cx="2065840" cy="646331"/>
            </a:xfrm>
            <a:prstGeom prst="rect">
              <a:avLst/>
            </a:prstGeom>
            <a:noFill/>
          </p:spPr>
          <p:txBody>
            <a:bodyPr wrap="square" rtlCol="0">
              <a:spAutoFit/>
            </a:bodyPr>
            <a:lstStyle/>
            <a:p>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2.</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目標設備按相同</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a:p>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    </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的速度應答</a:t>
              </a:r>
            </a:p>
          </p:txBody>
        </p:sp>
        <p:sp>
          <p:nvSpPr>
            <p:cNvPr id="30" name="文字方塊 29"/>
            <p:cNvSpPr txBox="1"/>
            <p:nvPr/>
          </p:nvSpPr>
          <p:spPr>
            <a:xfrm>
              <a:off x="6148009" y="4341007"/>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為數字處理供電</a:t>
              </a:r>
            </a:p>
          </p:txBody>
        </p:sp>
        <p:sp>
          <p:nvSpPr>
            <p:cNvPr id="21" name="矩形 20"/>
            <p:cNvSpPr/>
            <p:nvPr/>
          </p:nvSpPr>
          <p:spPr>
            <a:xfrm>
              <a:off x="3538089" y="3424360"/>
              <a:ext cx="1316130" cy="555832"/>
            </a:xfrm>
            <a:prstGeom prst="rect">
              <a:avLst/>
            </a:prstGeom>
            <a:solidFill>
              <a:srgbClr val="C7E5F0"/>
            </a:solidFill>
            <a:ln>
              <a:solidFill>
                <a:srgbClr val="C7E5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初始命令</a:t>
              </a:r>
            </a:p>
          </p:txBody>
        </p:sp>
        <p:sp>
          <p:nvSpPr>
            <p:cNvPr id="37" name="矩形 36"/>
            <p:cNvSpPr/>
            <p:nvPr/>
          </p:nvSpPr>
          <p:spPr>
            <a:xfrm>
              <a:off x="3539877" y="5039803"/>
              <a:ext cx="1316130" cy="555832"/>
            </a:xfrm>
            <a:prstGeom prst="rect">
              <a:avLst/>
            </a:prstGeom>
            <a:solidFill>
              <a:srgbClr val="D7ECF4"/>
            </a:solidFill>
            <a:ln>
              <a:solidFill>
                <a:srgbClr val="D7EB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應答</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p:txBody>
        </p:sp>
        <p:cxnSp>
          <p:nvCxnSpPr>
            <p:cNvPr id="42" name="直線單箭頭接點 41"/>
            <p:cNvCxnSpPr>
              <a:cxnSpLocks/>
            </p:cNvCxnSpPr>
            <p:nvPr/>
          </p:nvCxnSpPr>
          <p:spPr>
            <a:xfrm flipH="1">
              <a:off x="7028772" y="3855658"/>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cxnSpLocks/>
            </p:cNvCxnSpPr>
            <p:nvPr/>
          </p:nvCxnSpPr>
          <p:spPr>
            <a:xfrm flipH="1">
              <a:off x="7050724" y="5380353"/>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cxnSpLocks/>
            </p:cNvCxnSpPr>
            <p:nvPr/>
          </p:nvCxnSpPr>
          <p:spPr>
            <a:xfrm flipH="1">
              <a:off x="1156442" y="3863781"/>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p:cNvCxnSpPr>
            <p:nvPr/>
          </p:nvCxnSpPr>
          <p:spPr>
            <a:xfrm flipH="1">
              <a:off x="1168990" y="5405447"/>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接點: 肘形 80"/>
            <p:cNvCxnSpPr>
              <a:cxnSpLocks/>
            </p:cNvCxnSpPr>
            <p:nvPr/>
          </p:nvCxnSpPr>
          <p:spPr>
            <a:xfrm rot="16200000" flipV="1">
              <a:off x="5913026" y="4261526"/>
              <a:ext cx="407355" cy="208340"/>
            </a:xfrm>
            <a:prstGeom prst="bentConnector3">
              <a:avLst>
                <a:gd name="adj1" fmla="val -1146"/>
              </a:avLst>
            </a:prstGeom>
            <a:ln w="19050">
              <a:solidFill>
                <a:srgbClr val="0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接點: 肘形 81"/>
            <p:cNvCxnSpPr>
              <a:cxnSpLocks/>
            </p:cNvCxnSpPr>
            <p:nvPr/>
          </p:nvCxnSpPr>
          <p:spPr>
            <a:xfrm rot="16200000" flipV="1">
              <a:off x="5905418" y="5817476"/>
              <a:ext cx="407355" cy="208340"/>
            </a:xfrm>
            <a:prstGeom prst="bentConnector3">
              <a:avLst>
                <a:gd name="adj1" fmla="val -1146"/>
              </a:avLst>
            </a:prstGeom>
            <a:ln w="19050">
              <a:solidFill>
                <a:srgbClr val="0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5" name="直線接點 84"/>
            <p:cNvCxnSpPr>
              <a:cxnSpLocks/>
            </p:cNvCxnSpPr>
            <p:nvPr/>
          </p:nvCxnSpPr>
          <p:spPr>
            <a:xfrm>
              <a:off x="1995543" y="4173577"/>
              <a:ext cx="0" cy="352096"/>
            </a:xfrm>
            <a:prstGeom prst="line">
              <a:avLst/>
            </a:prstGeom>
            <a:ln w="19050">
              <a:solidFill>
                <a:srgbClr val="00000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a:off x="1995543" y="5718556"/>
              <a:ext cx="0" cy="35209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7003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Noto Sans CJK TC Medium" panose="020B0600000000000000" pitchFamily="34" charset="-120"/>
                <a:ea typeface="Noto Sans CJK TC Medium" panose="020B0600000000000000" pitchFamily="34" charset="-120"/>
              </a:rPr>
              <a:t>通信模式</a:t>
            </a:r>
            <a:endParaRPr lang="zh-TW" altLang="en-US" dirty="0"/>
          </a:p>
        </p:txBody>
      </p:sp>
      <p:sp>
        <p:nvSpPr>
          <p:cNvPr id="3" name="內容版面配置區 2"/>
          <p:cNvSpPr>
            <a:spLocks noGrp="1"/>
          </p:cNvSpPr>
          <p:nvPr>
            <p:ph idx="1"/>
          </p:nvPr>
        </p:nvSpPr>
        <p:spPr>
          <a:xfrm>
            <a:off x="684213" y="1700215"/>
            <a:ext cx="7772400" cy="4980284"/>
          </a:xfrm>
        </p:spPr>
        <p:txBody>
          <a:bodyPr/>
          <a:lstStyle/>
          <a:p>
            <a:r>
              <a:rPr lang="zh-TW" altLang="en-US" b="0" dirty="0">
                <a:latin typeface="Noto Sans CJK TC Medium" panose="020B0600000000000000" pitchFamily="34" charset="-120"/>
                <a:ea typeface="Noto Sans CJK TC Medium" panose="020B0600000000000000" pitchFamily="34" charset="-120"/>
              </a:rPr>
              <a:t>被動模式</a:t>
            </a:r>
            <a:endParaRPr lang="en-US" altLang="zh-TW" b="0" dirty="0">
              <a:latin typeface="Noto Sans CJK TC Medium" panose="020B0600000000000000" pitchFamily="34" charset="-120"/>
              <a:ea typeface="Noto Sans CJK TC Medium" panose="020B0600000000000000" pitchFamily="34" charset="-120"/>
            </a:endParaRPr>
          </a:p>
          <a:p>
            <a:pPr lvl="1"/>
            <a:r>
              <a:rPr lang="zh-TW" altLang="en-US" dirty="0">
                <a:latin typeface="Noto Sans CJK TC Medium" panose="020B0600000000000000" pitchFamily="34" charset="-120"/>
                <a:ea typeface="Noto Sans CJK TC Medium" panose="020B0600000000000000" pitchFamily="34" charset="-120"/>
              </a:rPr>
              <a:t>大幅降低功耗，延長電池壽命</a:t>
            </a:r>
            <a:endParaRPr lang="en-US" altLang="zh-TW" dirty="0">
              <a:latin typeface="Noto Sans CJK TC Medium" panose="020B0600000000000000" pitchFamily="34" charset="-120"/>
              <a:ea typeface="Noto Sans CJK TC Medium" panose="020B0600000000000000" pitchFamily="34" charset="-120"/>
            </a:endParaRPr>
          </a:p>
          <a:p>
            <a:pPr lvl="1"/>
            <a:r>
              <a:rPr lang="zh-TW" altLang="en-US" dirty="0">
                <a:latin typeface="Noto Sans CJK TC Medium" panose="020B0600000000000000" pitchFamily="34" charset="-120"/>
                <a:ea typeface="Noto Sans CJK TC Medium" panose="020B0600000000000000" pitchFamily="34" charset="-120"/>
              </a:rPr>
              <a:t>在一個應用會話過程中，</a:t>
            </a:r>
            <a:r>
              <a:rPr lang="en-US" altLang="zh-TW" dirty="0">
                <a:latin typeface="Noto Sans CJK TC Medium" panose="020B0600000000000000" pitchFamily="34" charset="-120"/>
                <a:ea typeface="Noto Sans CJK TC Medium" panose="020B0600000000000000" pitchFamily="34" charset="-120"/>
              </a:rPr>
              <a:t>NFC</a:t>
            </a:r>
            <a:r>
              <a:rPr lang="zh-TW" altLang="en-US" dirty="0">
                <a:latin typeface="Noto Sans CJK TC Medium" panose="020B0600000000000000" pitchFamily="34" charset="-120"/>
                <a:ea typeface="Noto Sans CJK TC Medium" panose="020B0600000000000000" pitchFamily="34" charset="-120"/>
              </a:rPr>
              <a:t>設備可以在發起設備和目標設備之間切換自己的角色。</a:t>
            </a:r>
            <a:endParaRPr lang="en-US" altLang="zh-TW" dirty="0">
              <a:latin typeface="Noto Sans CJK TC Medium" panose="020B0600000000000000" pitchFamily="34" charset="-120"/>
              <a:ea typeface="Noto Sans CJK TC Medium" panose="020B0600000000000000" pitchFamily="34" charset="-120"/>
            </a:endParaRPr>
          </a:p>
          <a:p>
            <a:pPr lvl="1"/>
            <a:r>
              <a:rPr lang="zh-TW" altLang="en-US" dirty="0">
                <a:latin typeface="Noto Sans CJK TC Medium" panose="020B0600000000000000" pitchFamily="34" charset="-120"/>
                <a:ea typeface="Noto Sans CJK TC Medium" panose="020B0600000000000000" pitchFamily="34" charset="-120"/>
              </a:rPr>
              <a:t>利用這項功能，電池電量較低的設備可以要求以被動模式充當目標設備，而不是發起設備</a:t>
            </a:r>
            <a:r>
              <a:rPr lang="zh-TW" altLang="en-US" dirty="0"/>
              <a:t>。</a:t>
            </a:r>
          </a:p>
          <a:p>
            <a:pPr lvl="1"/>
            <a:endParaRPr lang="en-US" altLang="zh-TW" dirty="0"/>
          </a:p>
          <a:p>
            <a:endParaRPr lang="zh-TW" altLang="en-US" dirty="0"/>
          </a:p>
        </p:txBody>
      </p:sp>
      <p:grpSp>
        <p:nvGrpSpPr>
          <p:cNvPr id="5" name="群組 4"/>
          <p:cNvGrpSpPr/>
          <p:nvPr/>
        </p:nvGrpSpPr>
        <p:grpSpPr>
          <a:xfrm>
            <a:off x="684213" y="4039497"/>
            <a:ext cx="7960674" cy="2398955"/>
            <a:chOff x="311970" y="2947595"/>
            <a:chExt cx="7960674" cy="2398955"/>
          </a:xfrm>
        </p:grpSpPr>
        <p:sp>
          <p:nvSpPr>
            <p:cNvPr id="6" name="矩形 5"/>
            <p:cNvSpPr/>
            <p:nvPr/>
          </p:nvSpPr>
          <p:spPr>
            <a:xfrm>
              <a:off x="311970" y="2947595"/>
              <a:ext cx="7871331" cy="239895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06070" y="3485089"/>
              <a:ext cx="978946" cy="688489"/>
            </a:xfrm>
            <a:prstGeom prst="rect">
              <a:avLst/>
            </a:prstGeom>
            <a:solidFill>
              <a:srgbClr val="FF99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發起者</a:t>
              </a:r>
            </a:p>
          </p:txBody>
        </p:sp>
        <p:cxnSp>
          <p:nvCxnSpPr>
            <p:cNvPr id="9" name="直線單箭頭接點 8"/>
            <p:cNvCxnSpPr>
              <a:cxnSpLocks/>
            </p:cNvCxnSpPr>
            <p:nvPr/>
          </p:nvCxnSpPr>
          <p:spPr>
            <a:xfrm>
              <a:off x="2592593" y="3700238"/>
              <a:ext cx="3151991" cy="0"/>
            </a:xfrm>
            <a:prstGeom prst="straightConnector1">
              <a:avLst/>
            </a:prstGeom>
            <a:ln w="57150" cap="flat" cmpd="sng" algn="ctr">
              <a:solidFill>
                <a:srgbClr val="0086EA"/>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 name="矩形 9"/>
            <p:cNvSpPr/>
            <p:nvPr/>
          </p:nvSpPr>
          <p:spPr>
            <a:xfrm>
              <a:off x="5907292" y="3485088"/>
              <a:ext cx="1106693" cy="688489"/>
            </a:xfrm>
            <a:prstGeom prst="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NFC</a:t>
              </a:r>
            </a:p>
            <a:p>
              <a:pPr algn="ct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目標設備</a:t>
              </a:r>
            </a:p>
          </p:txBody>
        </p:sp>
        <p:cxnSp>
          <p:nvCxnSpPr>
            <p:cNvPr id="12" name="直線單箭頭接點 11"/>
            <p:cNvCxnSpPr>
              <a:cxnSpLocks/>
            </p:cNvCxnSpPr>
            <p:nvPr/>
          </p:nvCxnSpPr>
          <p:spPr>
            <a:xfrm flipH="1">
              <a:off x="2537218" y="4093189"/>
              <a:ext cx="3151991" cy="0"/>
            </a:xfrm>
            <a:prstGeom prst="straightConnector1">
              <a:avLst/>
            </a:prstGeom>
            <a:ln w="57150" cap="flat" cmpd="sng" algn="ctr">
              <a:solidFill>
                <a:srgbClr val="0086EA"/>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3" name="文字方塊 12"/>
            <p:cNvSpPr txBox="1"/>
            <p:nvPr/>
          </p:nvSpPr>
          <p:spPr>
            <a:xfrm>
              <a:off x="311970" y="3679115"/>
              <a:ext cx="978945"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18" name="文字方塊 17"/>
            <p:cNvSpPr txBox="1"/>
            <p:nvPr/>
          </p:nvSpPr>
          <p:spPr>
            <a:xfrm>
              <a:off x="688491" y="4433536"/>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供電以產生</a:t>
              </a:r>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RF</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場</a:t>
              </a:r>
            </a:p>
          </p:txBody>
        </p:sp>
        <p:sp>
          <p:nvSpPr>
            <p:cNvPr id="19" name="文字方塊 18"/>
            <p:cNvSpPr txBox="1"/>
            <p:nvPr/>
          </p:nvSpPr>
          <p:spPr>
            <a:xfrm>
              <a:off x="3033733" y="3076687"/>
              <a:ext cx="2269709" cy="646331"/>
            </a:xfrm>
            <a:prstGeom prst="rect">
              <a:avLst/>
            </a:prstGeom>
            <a:noFill/>
          </p:spPr>
          <p:txBody>
            <a:bodyPr wrap="square" rtlCol="0">
              <a:spAutoFit/>
            </a:bodyPr>
            <a:lstStyle/>
            <a:p>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1.</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發起者按照選定的</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    傳輸速度開始通信</a:t>
              </a:r>
            </a:p>
          </p:txBody>
        </p:sp>
        <p:sp>
          <p:nvSpPr>
            <p:cNvPr id="20" name="文字方塊 19"/>
            <p:cNvSpPr txBox="1"/>
            <p:nvPr/>
          </p:nvSpPr>
          <p:spPr>
            <a:xfrm>
              <a:off x="7293699" y="3660805"/>
              <a:ext cx="978945"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主設備</a:t>
              </a:r>
            </a:p>
          </p:txBody>
        </p:sp>
        <p:sp>
          <p:nvSpPr>
            <p:cNvPr id="21" name="文字方塊 20"/>
            <p:cNvSpPr txBox="1"/>
            <p:nvPr/>
          </p:nvSpPr>
          <p:spPr>
            <a:xfrm>
              <a:off x="3082066" y="4299662"/>
              <a:ext cx="2563003" cy="923330"/>
            </a:xfrm>
            <a:prstGeom prst="rect">
              <a:avLst/>
            </a:prstGeom>
            <a:noFill/>
          </p:spPr>
          <p:txBody>
            <a:bodyPr wrap="square" rtlCol="0">
              <a:spAutoFit/>
            </a:bodyPr>
            <a:lstStyle/>
            <a:p>
              <a:r>
                <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rPr>
                <a:t>2.</a:t>
              </a:r>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目標設備按相同的</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    傳輸速度用負載調制</a:t>
              </a:r>
              <a:endParaRPr lang="en-US" altLang="zh-TW" dirty="0">
                <a:solidFill>
                  <a:schemeClr val="tx1">
                    <a:lumMod val="50000"/>
                  </a:schemeClr>
                </a:solidFill>
                <a:latin typeface="Noto Sans CJK TC Medium" panose="020B0600000000000000" pitchFamily="34" charset="-120"/>
                <a:ea typeface="Noto Sans CJK TC Medium" panose="020B0600000000000000" pitchFamily="34" charset="-120"/>
              </a:endParaRPr>
            </a:p>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    數據應答</a:t>
              </a:r>
            </a:p>
          </p:txBody>
        </p:sp>
        <p:sp>
          <p:nvSpPr>
            <p:cNvPr id="22" name="文字方塊 21"/>
            <p:cNvSpPr txBox="1"/>
            <p:nvPr/>
          </p:nvSpPr>
          <p:spPr>
            <a:xfrm>
              <a:off x="6148009" y="4341007"/>
              <a:ext cx="1904102" cy="369332"/>
            </a:xfrm>
            <a:prstGeom prst="rect">
              <a:avLst/>
            </a:prstGeom>
            <a:noFill/>
          </p:spPr>
          <p:txBody>
            <a:bodyPr wrap="square" rtlCol="0">
              <a:spAutoFit/>
            </a:bodyPr>
            <a:lstStyle/>
            <a:p>
              <a:r>
                <a:rPr lang="zh-TW" altLang="en-US" dirty="0">
                  <a:solidFill>
                    <a:schemeClr val="tx1">
                      <a:lumMod val="50000"/>
                    </a:schemeClr>
                  </a:solidFill>
                  <a:latin typeface="Noto Sans CJK TC Medium" panose="020B0600000000000000" pitchFamily="34" charset="-120"/>
                  <a:ea typeface="Noto Sans CJK TC Medium" panose="020B0600000000000000" pitchFamily="34" charset="-120"/>
                </a:rPr>
                <a:t>為數字處理供電</a:t>
              </a:r>
            </a:p>
          </p:txBody>
        </p:sp>
        <p:cxnSp>
          <p:nvCxnSpPr>
            <p:cNvPr id="25" name="直線單箭頭接點 24"/>
            <p:cNvCxnSpPr>
              <a:cxnSpLocks/>
            </p:cNvCxnSpPr>
            <p:nvPr/>
          </p:nvCxnSpPr>
          <p:spPr>
            <a:xfrm flipH="1">
              <a:off x="7028772" y="3855658"/>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flipH="1">
              <a:off x="1156442" y="3863781"/>
              <a:ext cx="328112"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接點: 肘形 28"/>
            <p:cNvCxnSpPr>
              <a:cxnSpLocks/>
            </p:cNvCxnSpPr>
            <p:nvPr/>
          </p:nvCxnSpPr>
          <p:spPr>
            <a:xfrm rot="16200000" flipV="1">
              <a:off x="5913026" y="4261526"/>
              <a:ext cx="407355" cy="208340"/>
            </a:xfrm>
            <a:prstGeom prst="bentConnector3">
              <a:avLst>
                <a:gd name="adj1" fmla="val -1146"/>
              </a:avLst>
            </a:prstGeom>
            <a:ln w="19050">
              <a:solidFill>
                <a:srgbClr val="0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線接點 30"/>
            <p:cNvCxnSpPr>
              <a:cxnSpLocks/>
            </p:cNvCxnSpPr>
            <p:nvPr/>
          </p:nvCxnSpPr>
          <p:spPr>
            <a:xfrm>
              <a:off x="1995543" y="4173577"/>
              <a:ext cx="0" cy="352096"/>
            </a:xfrm>
            <a:prstGeom prst="line">
              <a:avLst/>
            </a:prstGeom>
            <a:ln w="19050">
              <a:solidFill>
                <a:srgbClr val="000000"/>
              </a:solidFill>
              <a:head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11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LiHei Pro" panose="020B0500000000000000" pitchFamily="34" charset="-120"/>
                <a:ea typeface="LiHei Pro" panose="020B0500000000000000" pitchFamily="34" charset="-120"/>
              </a:rPr>
              <a:t>工作模式</a:t>
            </a:r>
            <a:endParaRPr lang="zh-TW" altLang="en-US" dirty="0"/>
          </a:p>
        </p:txBody>
      </p:sp>
      <p:sp>
        <p:nvSpPr>
          <p:cNvPr id="3" name="內容版面配置區 2"/>
          <p:cNvSpPr>
            <a:spLocks noGrp="1"/>
          </p:cNvSpPr>
          <p:nvPr>
            <p:ph idx="1"/>
          </p:nvPr>
        </p:nvSpPr>
        <p:spPr>
          <a:xfrm>
            <a:off x="685801" y="1493620"/>
            <a:ext cx="7772400" cy="381973"/>
          </a:xfrm>
        </p:spPr>
        <p:txBody>
          <a:bodyPr/>
          <a:lstStyle/>
          <a:p>
            <a:endParaRPr lang="zh-TW" altLang="en-US" dirty="0"/>
          </a:p>
        </p:txBody>
      </p:sp>
      <p:pic>
        <p:nvPicPr>
          <p:cNvPr id="5" name="圖片 4"/>
          <p:cNvPicPr>
            <a:picLocks noChangeAspect="1"/>
          </p:cNvPicPr>
          <p:nvPr/>
        </p:nvPicPr>
        <p:blipFill rotWithShape="1">
          <a:blip r:embed="rId3"/>
          <a:srcRect l="9398" t="13320" r="5421" b="5073"/>
          <a:stretch/>
        </p:blipFill>
        <p:spPr>
          <a:xfrm>
            <a:off x="240536" y="1493620"/>
            <a:ext cx="8662929" cy="4668425"/>
          </a:xfrm>
          <a:prstGeom prst="rect">
            <a:avLst/>
          </a:prstGeom>
        </p:spPr>
      </p:pic>
      <p:sp>
        <p:nvSpPr>
          <p:cNvPr id="6" name="橢圓 5"/>
          <p:cNvSpPr/>
          <p:nvPr/>
        </p:nvSpPr>
        <p:spPr>
          <a:xfrm>
            <a:off x="0" y="3051672"/>
            <a:ext cx="3498185" cy="32059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8815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2989" y="331790"/>
            <a:ext cx="7415212" cy="936625"/>
          </a:xfrm>
        </p:spPr>
        <p:txBody>
          <a:bodyPr/>
          <a:lstStyle/>
          <a:p>
            <a:endParaRPr lang="zh-TW" altLang="en-US" dirty="0"/>
          </a:p>
        </p:txBody>
      </p:sp>
      <p:pic>
        <p:nvPicPr>
          <p:cNvPr id="5122" name="Picture 2" descr="NFC不为取代谁 而是对应用场景补充"/>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986" b="20585"/>
          <a:stretch/>
        </p:blipFill>
        <p:spPr bwMode="auto">
          <a:xfrm>
            <a:off x="1042989" y="331790"/>
            <a:ext cx="2552282" cy="8962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內容版面配置區 6"/>
          <p:cNvGraphicFramePr>
            <a:graphicFrameLocks noGrp="1"/>
          </p:cNvGraphicFramePr>
          <p:nvPr>
            <p:ph idx="1"/>
            <p:extLst>
              <p:ext uri="{D42A27DB-BD31-4B8C-83A1-F6EECF244321}">
                <p14:modId xmlns:p14="http://schemas.microsoft.com/office/powerpoint/2010/main" val="936389249"/>
              </p:ext>
            </p:extLst>
          </p:nvPr>
        </p:nvGraphicFramePr>
        <p:xfrm>
          <a:off x="115747" y="1700213"/>
          <a:ext cx="8340864" cy="4066855"/>
        </p:xfrm>
        <a:graphic>
          <a:graphicData uri="http://schemas.openxmlformats.org/drawingml/2006/table">
            <a:tbl>
              <a:tblPr firstRow="1" bandRow="1">
                <a:tableStyleId>{5C22544A-7EE6-4342-B048-85BDC9FD1C3A}</a:tableStyleId>
              </a:tblPr>
              <a:tblGrid>
                <a:gridCol w="2085216">
                  <a:extLst>
                    <a:ext uri="{9D8B030D-6E8A-4147-A177-3AD203B41FA5}">
                      <a16:colId xmlns:a16="http://schemas.microsoft.com/office/drawing/2014/main" val="1571175414"/>
                    </a:ext>
                  </a:extLst>
                </a:gridCol>
                <a:gridCol w="2085216">
                  <a:extLst>
                    <a:ext uri="{9D8B030D-6E8A-4147-A177-3AD203B41FA5}">
                      <a16:colId xmlns:a16="http://schemas.microsoft.com/office/drawing/2014/main" val="824540831"/>
                    </a:ext>
                  </a:extLst>
                </a:gridCol>
                <a:gridCol w="2085216">
                  <a:extLst>
                    <a:ext uri="{9D8B030D-6E8A-4147-A177-3AD203B41FA5}">
                      <a16:colId xmlns:a16="http://schemas.microsoft.com/office/drawing/2014/main" val="2265414097"/>
                    </a:ext>
                  </a:extLst>
                </a:gridCol>
                <a:gridCol w="2085216">
                  <a:extLst>
                    <a:ext uri="{9D8B030D-6E8A-4147-A177-3AD203B41FA5}">
                      <a16:colId xmlns:a16="http://schemas.microsoft.com/office/drawing/2014/main" val="2368924634"/>
                    </a:ext>
                  </a:extLst>
                </a:gridCol>
              </a:tblGrid>
              <a:tr h="475182">
                <a:tc>
                  <a:txBody>
                    <a:bodyPr/>
                    <a:lstStyle/>
                    <a:p>
                      <a:endParaRPr kumimoji="1" lang="zh-TW" altLang="en-US" sz="20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pPr marL="0" algn="l" defTabSz="685800" rtl="0" eaLnBrk="1" latinLnBrk="0" hangingPunct="1"/>
                      <a:r>
                        <a:rPr kumimoji="1" lang="en-US" altLang="zh-TW"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NFC</a:t>
                      </a:r>
                      <a:endPar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endParaRPr>
                    </a:p>
                  </a:txBody>
                  <a:tcPr/>
                </a:tc>
                <a:tc>
                  <a:txBody>
                    <a:bodyPr/>
                    <a:lstStyle/>
                    <a:p>
                      <a:pPr marL="0" algn="l" defTabSz="685800" rtl="0" eaLnBrk="1" latinLnBrk="0" hangingPunct="1"/>
                      <a:r>
                        <a:rPr kumimoji="1" lang="en-US" altLang="zh-TW"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RFID</a:t>
                      </a:r>
                      <a:endPar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endParaRPr>
                    </a:p>
                  </a:txBody>
                  <a:tcPr/>
                </a:tc>
                <a:tc>
                  <a:txBody>
                    <a:bodyPr/>
                    <a:lstStyle/>
                    <a:p>
                      <a:pPr marL="0" algn="l" defTabSz="685800" rtl="0" eaLnBrk="1" latinLnBrk="0" hangingPunct="1"/>
                      <a:r>
                        <a:rPr kumimoji="1" lang="en-US" altLang="zh-TW"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Bluetooth</a:t>
                      </a:r>
                      <a:endPar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558019370"/>
                  </a:ext>
                </a:extLst>
              </a:tr>
              <a:tr h="475182">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範圍</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10cm</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3m</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100meter</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3175510042"/>
                  </a:ext>
                </a:extLst>
              </a:tr>
              <a:tr h="475182">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頻率</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13.56MHz</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varies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2.4GHz</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3579144840"/>
                  </a:ext>
                </a:extLst>
              </a:tr>
              <a:tr h="475182">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通信方向</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2-way</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1-way</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2-way</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1910277175"/>
                  </a:ext>
                </a:extLst>
              </a:tr>
              <a:tr h="475182">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速率</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106,212,424Kbps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varies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22Mbps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629925329"/>
                  </a:ext>
                </a:extLst>
              </a:tr>
              <a:tr h="502225">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功耗</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&lt; 15mA (read) </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varies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&lt;30 mA</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167233601"/>
                  </a:ext>
                </a:extLst>
              </a:tr>
              <a:tr h="908053">
                <a:tc>
                  <a:txBody>
                    <a:bodyPr/>
                    <a:lstStyle/>
                    <a:p>
                      <a:r>
                        <a:rPr kumimoji="1" lang="zh-TW" altLang="en-US" sz="1800" b="0" kern="1200" dirty="0">
                          <a:solidFill>
                            <a:schemeClr val="accent6">
                              <a:lumMod val="50000"/>
                            </a:schemeClr>
                          </a:solidFill>
                          <a:latin typeface="Noto Sans CJK TC Medium" panose="020B0600000000000000" pitchFamily="34" charset="-120"/>
                          <a:ea typeface="Noto Sans CJK TC Medium" panose="020B0600000000000000" pitchFamily="34" charset="-120"/>
                          <a:cs typeface="+mn-cs"/>
                        </a:rPr>
                        <a:t>應用</a:t>
                      </a: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credit card related payments, e-ticket booking</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EZ-Pass, tracking items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tc>
                  <a:txBody>
                    <a:bodyPr/>
                    <a:lstStyle/>
                    <a:p>
                      <a:r>
                        <a:rPr kumimoji="1" lang="en-US" altLang="zh-TW" sz="1800" b="0" kern="1200" dirty="0">
                          <a:solidFill>
                            <a:srgbClr val="000099"/>
                          </a:solidFill>
                          <a:latin typeface="Noto Sans CJK TC Medium" panose="020B0600000000000000" pitchFamily="34" charset="-120"/>
                          <a:ea typeface="Noto Sans CJK TC Medium" panose="020B0600000000000000" pitchFamily="34" charset="-120"/>
                          <a:cs typeface="+mn-cs"/>
                        </a:rPr>
                        <a:t>communication between phone and peripherals</a:t>
                      </a:r>
                      <a:endParaRPr kumimoji="1" lang="zh-TW" altLang="en-US" sz="1800" b="0" kern="1200" dirty="0">
                        <a:solidFill>
                          <a:srgbClr val="000099"/>
                        </a:solidFill>
                        <a:latin typeface="Noto Sans CJK TC Medium" panose="020B0600000000000000" pitchFamily="34" charset="-120"/>
                        <a:ea typeface="Noto Sans CJK TC Medium" panose="020B0600000000000000" pitchFamily="34" charset="-120"/>
                        <a:cs typeface="+mn-cs"/>
                      </a:endParaRPr>
                    </a:p>
                  </a:txBody>
                  <a:tcPr/>
                </a:tc>
                <a:extLst>
                  <a:ext uri="{0D108BD9-81ED-4DB2-BD59-A6C34878D82A}">
                    <a16:rowId xmlns:a16="http://schemas.microsoft.com/office/drawing/2014/main" val="321820817"/>
                  </a:ext>
                </a:extLst>
              </a:tr>
            </a:tbl>
          </a:graphicData>
        </a:graphic>
      </p:graphicFrame>
      <p:pic>
        <p:nvPicPr>
          <p:cNvPr id="8" name="Picture 2" descr="NFC不为取代谁 而是对应用场景补充"/>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960" t="24986" r="41104" b="20585"/>
          <a:stretch/>
        </p:blipFill>
        <p:spPr bwMode="auto">
          <a:xfrm>
            <a:off x="3502671" y="331790"/>
            <a:ext cx="483306" cy="896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hk-android.info/wp-content/uploads/2011/02/bluetooth-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l="25696" t="5854" r="29114" b="39083"/>
          <a:stretch/>
        </p:blipFill>
        <p:spPr bwMode="auto">
          <a:xfrm>
            <a:off x="3985977" y="331789"/>
            <a:ext cx="768678" cy="93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893920"/>
      </p:ext>
    </p:extLst>
  </p:cSld>
  <p:clrMapOvr>
    <a:masterClrMapping/>
  </p:clrMapOvr>
</p:sld>
</file>

<file path=ppt/theme/theme1.xml><?xml version="1.0" encoding="utf-8"?>
<a:theme xmlns:a="http://schemas.openxmlformats.org/drawingml/2006/main" name="SUMIPNTG">
  <a:themeElements>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SUMIPNTG">
      <a:majorFont>
        <a:latin typeface="Arial"/>
        <a:ea typeface="新細明體"/>
        <a:cs typeface="Tahoma"/>
      </a:majorFont>
      <a:minorFont>
        <a:latin typeface="Arial"/>
        <a:ea typeface="新細明體"/>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clrMap bg1="lt1" tx1="dk1" bg2="lt2" tx2="dk2" accent1="accent1" accent2="accent2" accent3="accent3" accent4="accent4" accent5="accent5" accent6="accent6" hlink="hlink" folHlink="folHlink"/>
    </a:extraClrScheme>
    <a:extraClrScheme>
      <a:clrScheme name="SUMIPNT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B7B7FF"/>
        </a:hlink>
        <a:folHlink>
          <a:srgbClr val="BCD8E2"/>
        </a:folHlink>
      </a:clrScheme>
      <a:clrMap bg1="lt1" tx1="dk1" bg2="lt2" tx2="dk2" accent1="accent1" accent2="accent2" accent3="accent3" accent4="accent4" accent5="accent5" accent6="accent6" hlink="hlink" folHlink="folHlink"/>
    </a:extraClrScheme>
    <a:extraClrScheme>
      <a:clrScheme name="SUMIPNT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UMIPNTG 4">
        <a:dk1>
          <a:srgbClr val="545472"/>
        </a:dk1>
        <a:lt1>
          <a:srgbClr val="FFFFFF"/>
        </a:lt1>
        <a:dk2>
          <a:srgbClr val="892D5B"/>
        </a:dk2>
        <a:lt2>
          <a:srgbClr val="AC3872"/>
        </a:lt2>
        <a:accent1>
          <a:srgbClr val="9DC6D5"/>
        </a:accent1>
        <a:accent2>
          <a:srgbClr val="E2A6C4"/>
        </a:accent2>
        <a:accent3>
          <a:srgbClr val="FFFFFF"/>
        </a:accent3>
        <a:accent4>
          <a:srgbClr val="464660"/>
        </a:accent4>
        <a:accent5>
          <a:srgbClr val="CCDFE7"/>
        </a:accent5>
        <a:accent6>
          <a:srgbClr val="CD96B1"/>
        </a:accent6>
        <a:hlink>
          <a:srgbClr val="B7B7FF"/>
        </a:hlink>
        <a:folHlink>
          <a:srgbClr val="F2D6E4"/>
        </a:folHlink>
      </a:clrScheme>
      <a:clrMap bg1="lt1" tx1="dk1" bg2="lt2" tx2="dk2" accent1="accent1" accent2="accent2" accent3="accent3" accent4="accent4" accent5="accent5" accent6="accent6" hlink="hlink" folHlink="folHlink"/>
    </a:extraClrScheme>
    <a:extraClrScheme>
      <a:clrScheme name="SUMIPNT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D5BAFC"/>
        </a:hlink>
        <a:folHlink>
          <a:srgbClr val="D7D9EB"/>
        </a:folHlink>
      </a:clrScheme>
      <a:clrMap bg1="lt1" tx1="dk1" bg2="lt2" tx2="dk2" accent1="accent1" accent2="accent2" accent3="accent3" accent4="accent4" accent5="accent5" accent6="accent6" hlink="hlink" folHlink="folHlink"/>
    </a:extraClrScheme>
    <a:extraClrScheme>
      <a:clrScheme name="SUMIPNT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FBE9BB"/>
        </a:hlink>
        <a:folHlink>
          <a:srgbClr val="CFE2C4"/>
        </a:folHlink>
      </a:clrScheme>
      <a:clrMap bg1="lt1" tx1="dk1" bg2="lt2" tx2="dk2" accent1="accent1" accent2="accent2" accent3="accent3" accent4="accent4" accent5="accent5" accent6="accent6" hlink="hlink" folHlink="folHlink"/>
    </a:extraClrScheme>
    <a:extraClrScheme>
      <a:clrScheme name="SUMIPNT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D1EC9C"/>
        </a:hlink>
        <a:folHlink>
          <a:srgbClr val="EFE5C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簡報1" id="{28265DA3-856D-41BD-AF0E-472F2D979661}" vid="{0F96433F-F1B6-488C-9367-B53EABBAB8F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SoC_Template</Template>
  <TotalTime>4708</TotalTime>
  <Words>4644</Words>
  <Application>Microsoft Office PowerPoint</Application>
  <PresentationFormat>如螢幕大小 (4:3)</PresentationFormat>
  <Paragraphs>406</Paragraphs>
  <Slides>36</Slides>
  <Notes>31</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36</vt:i4>
      </vt:variant>
    </vt:vector>
  </HeadingPairs>
  <TitlesOfParts>
    <vt:vector size="46" baseType="lpstr">
      <vt:lpstr>Noto Sans CJK TC Medium</vt:lpstr>
      <vt:lpstr>新細明體</vt:lpstr>
      <vt:lpstr>Arial</vt:lpstr>
      <vt:lpstr>Wingdings</vt:lpstr>
      <vt:lpstr>等线</vt:lpstr>
      <vt:lpstr>Lucida Sans Unicode</vt:lpstr>
      <vt:lpstr>Calibri</vt:lpstr>
      <vt:lpstr>LiHei Pro</vt:lpstr>
      <vt:lpstr>Tahoma</vt:lpstr>
      <vt:lpstr>SUMIPNTG</vt:lpstr>
      <vt:lpstr>Near Field Communication(NFC) Application:行動支付</vt:lpstr>
      <vt:lpstr>Outline</vt:lpstr>
      <vt:lpstr>History</vt:lpstr>
      <vt:lpstr>Principle</vt:lpstr>
      <vt:lpstr>Property</vt:lpstr>
      <vt:lpstr>通信模式</vt:lpstr>
      <vt:lpstr>通信模式</vt:lpstr>
      <vt:lpstr>工作模式</vt:lpstr>
      <vt:lpstr>PowerPoint 簡報</vt:lpstr>
      <vt:lpstr>NFC應用-行動支付</vt:lpstr>
      <vt:lpstr>PowerPoint 簡報</vt:lpstr>
      <vt:lpstr>第三方支付:掃二維碼支付</vt:lpstr>
      <vt:lpstr>PowerPoint 簡報</vt:lpstr>
      <vt:lpstr>PowerPoint 簡報</vt:lpstr>
      <vt:lpstr>NFC應用-行動支付</vt:lpstr>
      <vt:lpstr>TSM（Trusted Service Manager）</vt:lpstr>
      <vt:lpstr>TSM（Trusted Service Manager）</vt:lpstr>
      <vt:lpstr>TSM（Trusted Service Manager）</vt:lpstr>
      <vt:lpstr>TSM（Trusted Service Manager）</vt:lpstr>
      <vt:lpstr>TSM（Trusted Service Manager）</vt:lpstr>
      <vt:lpstr>HCE(Host Card Emulation)</vt:lpstr>
      <vt:lpstr>HCE(Host Card Emulation)</vt:lpstr>
      <vt:lpstr>HCE :T-wallet+ APP</vt:lpstr>
      <vt:lpstr>Visa Token</vt:lpstr>
      <vt:lpstr>Visa Token</vt:lpstr>
      <vt:lpstr>Visa Token</vt:lpstr>
      <vt:lpstr>PowerPoint 簡報</vt:lpstr>
      <vt:lpstr>三大pay分析</vt:lpstr>
      <vt:lpstr>MST(Magnetic Secure Transaction)</vt:lpstr>
      <vt:lpstr>三大pay分析</vt:lpstr>
      <vt:lpstr>Taiwan</vt:lpstr>
      <vt:lpstr>CHINA</vt:lpstr>
      <vt:lpstr>JAPAN</vt:lpstr>
      <vt:lpstr>Korea</vt:lpstr>
      <vt:lpstr>USA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蕭婷云</dc:creator>
  <cp:lastModifiedBy>林鉉博</cp:lastModifiedBy>
  <cp:revision>162</cp:revision>
  <dcterms:created xsi:type="dcterms:W3CDTF">2017-03-09T15:15:09Z</dcterms:created>
  <dcterms:modified xsi:type="dcterms:W3CDTF">2017-04-24T16:54:16Z</dcterms:modified>
</cp:coreProperties>
</file>